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02" r:id="rId2"/>
  </p:sldMasterIdLst>
  <p:notesMasterIdLst>
    <p:notesMasterId r:id="rId35"/>
  </p:notesMasterIdLst>
  <p:sldIdLst>
    <p:sldId id="256" r:id="rId3"/>
    <p:sldId id="257" r:id="rId4"/>
    <p:sldId id="281" r:id="rId5"/>
    <p:sldId id="282" r:id="rId6"/>
    <p:sldId id="283" r:id="rId7"/>
    <p:sldId id="284" r:id="rId8"/>
    <p:sldId id="297" r:id="rId9"/>
    <p:sldId id="259" r:id="rId10"/>
    <p:sldId id="258" r:id="rId11"/>
    <p:sldId id="277" r:id="rId12"/>
    <p:sldId id="278" r:id="rId13"/>
    <p:sldId id="261" r:id="rId14"/>
    <p:sldId id="285" r:id="rId15"/>
    <p:sldId id="286" r:id="rId16"/>
    <p:sldId id="287" r:id="rId17"/>
    <p:sldId id="301" r:id="rId18"/>
    <p:sldId id="300" r:id="rId19"/>
    <p:sldId id="271" r:id="rId20"/>
    <p:sldId id="270" r:id="rId21"/>
    <p:sldId id="302" r:id="rId22"/>
    <p:sldId id="263" r:id="rId23"/>
    <p:sldId id="260" r:id="rId24"/>
    <p:sldId id="264" r:id="rId25"/>
    <p:sldId id="279" r:id="rId26"/>
    <p:sldId id="280" r:id="rId27"/>
    <p:sldId id="289" r:id="rId28"/>
    <p:sldId id="290" r:id="rId29"/>
    <p:sldId id="291" r:id="rId30"/>
    <p:sldId id="265" r:id="rId31"/>
    <p:sldId id="267" r:id="rId32"/>
    <p:sldId id="276" r:id="rId33"/>
    <p:sldId id="275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F05"/>
    <a:srgbClr val="13294B"/>
    <a:srgbClr val="ED5338"/>
    <a:srgbClr val="005BBB"/>
    <a:srgbClr val="006230"/>
    <a:srgbClr val="FCB3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8957" autoAdjust="0"/>
    <p:restoredTop sz="95080"/>
  </p:normalViewPr>
  <p:slideViewPr>
    <p:cSldViewPr snapToGrid="0" snapToObjects="1" showGuides="1">
      <p:cViewPr varScale="1">
        <p:scale>
          <a:sx n="95" d="100"/>
          <a:sy n="95" d="100"/>
        </p:scale>
        <p:origin x="708" y="78"/>
      </p:cViewPr>
      <p:guideLst/>
    </p:cSldViewPr>
  </p:slideViewPr>
  <p:outlineViewPr>
    <p:cViewPr>
      <p:scale>
        <a:sx n="33" d="100"/>
        <a:sy n="33" d="100"/>
      </p:scale>
      <p:origin x="0" y="-1660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DOE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Sheet1!$A$2:$A$22</c:f>
              <c:strCache>
                <c:ptCount val="21"/>
                <c:pt idx="0">
                  <c:v>FY05</c:v>
                </c:pt>
                <c:pt idx="1">
                  <c:v>FY06</c:v>
                </c:pt>
                <c:pt idx="2">
                  <c:v>FY07</c:v>
                </c:pt>
                <c:pt idx="3">
                  <c:v>FY08</c:v>
                </c:pt>
                <c:pt idx="4">
                  <c:v>FY09</c:v>
                </c:pt>
                <c:pt idx="5">
                  <c:v>FY10</c:v>
                </c:pt>
                <c:pt idx="6">
                  <c:v>FY11</c:v>
                </c:pt>
                <c:pt idx="7">
                  <c:v>FY12</c:v>
                </c:pt>
                <c:pt idx="8">
                  <c:v>FY13</c:v>
                </c:pt>
                <c:pt idx="9">
                  <c:v>FY14</c:v>
                </c:pt>
                <c:pt idx="10">
                  <c:v>FY15</c:v>
                </c:pt>
                <c:pt idx="11">
                  <c:v>FY16</c:v>
                </c:pt>
                <c:pt idx="12">
                  <c:v>FY17</c:v>
                </c:pt>
                <c:pt idx="13">
                  <c:v>FY18</c:v>
                </c:pt>
                <c:pt idx="14">
                  <c:v>FY19</c:v>
                </c:pt>
                <c:pt idx="15">
                  <c:v>FY20</c:v>
                </c:pt>
                <c:pt idx="16">
                  <c:v>FY21</c:v>
                </c:pt>
                <c:pt idx="17">
                  <c:v>FY22</c:v>
                </c:pt>
                <c:pt idx="18">
                  <c:v>FY23</c:v>
                </c:pt>
                <c:pt idx="19">
                  <c:v>FY24</c:v>
                </c:pt>
                <c:pt idx="20">
                  <c:v>FY25</c:v>
                </c:pt>
              </c:strCache>
            </c:strRef>
          </c:cat>
          <c:val>
            <c:numRef>
              <c:f>Sheet1!$B$2:$B$22</c:f>
              <c:numCache>
                <c:formatCode>#,##0</c:formatCode>
                <c:ptCount val="21"/>
                <c:pt idx="0">
                  <c:v>1982384</c:v>
                </c:pt>
                <c:pt idx="1">
                  <c:v>399545</c:v>
                </c:pt>
                <c:pt idx="2">
                  <c:v>1300320</c:v>
                </c:pt>
                <c:pt idx="3">
                  <c:v>198429</c:v>
                </c:pt>
                <c:pt idx="4">
                  <c:v>355000</c:v>
                </c:pt>
                <c:pt idx="5">
                  <c:v>140000</c:v>
                </c:pt>
                <c:pt idx="6">
                  <c:v>362855</c:v>
                </c:pt>
                <c:pt idx="7">
                  <c:v>3907214</c:v>
                </c:pt>
                <c:pt idx="8">
                  <c:v>779089</c:v>
                </c:pt>
                <c:pt idx="9">
                  <c:v>2949350</c:v>
                </c:pt>
                <c:pt idx="10">
                  <c:v>270000</c:v>
                </c:pt>
                <c:pt idx="11">
                  <c:v>8202797</c:v>
                </c:pt>
                <c:pt idx="12">
                  <c:v>0</c:v>
                </c:pt>
                <c:pt idx="13">
                  <c:v>19427601</c:v>
                </c:pt>
                <c:pt idx="14">
                  <c:v>29568564</c:v>
                </c:pt>
                <c:pt idx="15" formatCode="&quot;$&quot;#,##0_);[Red]\(&quot;$&quot;#,##0\)">
                  <c:v>27311419</c:v>
                </c:pt>
                <c:pt idx="16">
                  <c:v>25782545</c:v>
                </c:pt>
                <c:pt idx="17">
                  <c:v>22327383</c:v>
                </c:pt>
                <c:pt idx="18" formatCode="&quot;$&quot;#,##0">
                  <c:v>22735561</c:v>
                </c:pt>
                <c:pt idx="19" formatCode="&quot;$&quot;#,##0">
                  <c:v>29577527</c:v>
                </c:pt>
                <c:pt idx="20" formatCode="#,##0_);[Red]\(#,##0\)">
                  <c:v>14026183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FB-0743-A732-194BCA8C366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NIH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Sheet1!$A$2:$A$22</c:f>
              <c:strCache>
                <c:ptCount val="21"/>
                <c:pt idx="0">
                  <c:v>FY05</c:v>
                </c:pt>
                <c:pt idx="1">
                  <c:v>FY06</c:v>
                </c:pt>
                <c:pt idx="2">
                  <c:v>FY07</c:v>
                </c:pt>
                <c:pt idx="3">
                  <c:v>FY08</c:v>
                </c:pt>
                <c:pt idx="4">
                  <c:v>FY09</c:v>
                </c:pt>
                <c:pt idx="5">
                  <c:v>FY10</c:v>
                </c:pt>
                <c:pt idx="6">
                  <c:v>FY11</c:v>
                </c:pt>
                <c:pt idx="7">
                  <c:v>FY12</c:v>
                </c:pt>
                <c:pt idx="8">
                  <c:v>FY13</c:v>
                </c:pt>
                <c:pt idx="9">
                  <c:v>FY14</c:v>
                </c:pt>
                <c:pt idx="10">
                  <c:v>FY15</c:v>
                </c:pt>
                <c:pt idx="11">
                  <c:v>FY16</c:v>
                </c:pt>
                <c:pt idx="12">
                  <c:v>FY17</c:v>
                </c:pt>
                <c:pt idx="13">
                  <c:v>FY18</c:v>
                </c:pt>
                <c:pt idx="14">
                  <c:v>FY19</c:v>
                </c:pt>
                <c:pt idx="15">
                  <c:v>FY20</c:v>
                </c:pt>
                <c:pt idx="16">
                  <c:v>FY21</c:v>
                </c:pt>
                <c:pt idx="17">
                  <c:v>FY22</c:v>
                </c:pt>
                <c:pt idx="18">
                  <c:v>FY23</c:v>
                </c:pt>
                <c:pt idx="19">
                  <c:v>FY24</c:v>
                </c:pt>
                <c:pt idx="20">
                  <c:v>FY25</c:v>
                </c:pt>
              </c:strCache>
            </c:strRef>
          </c:cat>
          <c:val>
            <c:numRef>
              <c:f>Sheet1!$C$2:$C$22</c:f>
              <c:numCache>
                <c:formatCode>#,##0</c:formatCode>
                <c:ptCount val="21"/>
                <c:pt idx="0">
                  <c:v>0</c:v>
                </c:pt>
                <c:pt idx="1">
                  <c:v>208788</c:v>
                </c:pt>
                <c:pt idx="2">
                  <c:v>1671720</c:v>
                </c:pt>
                <c:pt idx="3">
                  <c:v>1469842</c:v>
                </c:pt>
                <c:pt idx="4">
                  <c:v>1497047</c:v>
                </c:pt>
                <c:pt idx="5">
                  <c:v>10180004</c:v>
                </c:pt>
                <c:pt idx="6">
                  <c:v>10972645</c:v>
                </c:pt>
                <c:pt idx="7">
                  <c:v>9477991</c:v>
                </c:pt>
                <c:pt idx="8">
                  <c:v>9008327</c:v>
                </c:pt>
                <c:pt idx="9">
                  <c:v>7613918</c:v>
                </c:pt>
                <c:pt idx="10">
                  <c:v>9202783</c:v>
                </c:pt>
                <c:pt idx="11">
                  <c:v>9586894</c:v>
                </c:pt>
                <c:pt idx="12">
                  <c:v>9237707</c:v>
                </c:pt>
                <c:pt idx="13" formatCode="&quot;$&quot;#,##0_);[Red]\(&quot;$&quot;#,##0\)">
                  <c:v>9448581</c:v>
                </c:pt>
                <c:pt idx="14" formatCode="&quot;$&quot;#,##0_);[Red]\(&quot;$&quot;#,##0\)">
                  <c:v>8394726</c:v>
                </c:pt>
                <c:pt idx="15" formatCode="&quot;$&quot;#,##0_);[Red]\(&quot;$&quot;#,##0\)">
                  <c:v>11920091</c:v>
                </c:pt>
                <c:pt idx="16" formatCode="&quot;$&quot;#,##0_);[Red]\(&quot;$&quot;#,##0\)">
                  <c:v>8480466</c:v>
                </c:pt>
                <c:pt idx="17" formatCode="&quot;$&quot;#,##0_);[Red]\(&quot;$&quot;#,##0\)">
                  <c:v>9556925</c:v>
                </c:pt>
                <c:pt idx="18" formatCode="&quot;$&quot;#,##0">
                  <c:v>10099903</c:v>
                </c:pt>
                <c:pt idx="19" formatCode="&quot;$&quot;#,##0">
                  <c:v>9901645</c:v>
                </c:pt>
                <c:pt idx="20" formatCode="#,##0_);[Red]\(#,##0\)">
                  <c:v>12634596.4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3FB-0743-A732-194BCA8C366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NSF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Sheet1!$A$2:$A$22</c:f>
              <c:strCache>
                <c:ptCount val="21"/>
                <c:pt idx="0">
                  <c:v>FY05</c:v>
                </c:pt>
                <c:pt idx="1">
                  <c:v>FY06</c:v>
                </c:pt>
                <c:pt idx="2">
                  <c:v>FY07</c:v>
                </c:pt>
                <c:pt idx="3">
                  <c:v>FY08</c:v>
                </c:pt>
                <c:pt idx="4">
                  <c:v>FY09</c:v>
                </c:pt>
                <c:pt idx="5">
                  <c:v>FY10</c:v>
                </c:pt>
                <c:pt idx="6">
                  <c:v>FY11</c:v>
                </c:pt>
                <c:pt idx="7">
                  <c:v>FY12</c:v>
                </c:pt>
                <c:pt idx="8">
                  <c:v>FY13</c:v>
                </c:pt>
                <c:pt idx="9">
                  <c:v>FY14</c:v>
                </c:pt>
                <c:pt idx="10">
                  <c:v>FY15</c:v>
                </c:pt>
                <c:pt idx="11">
                  <c:v>FY16</c:v>
                </c:pt>
                <c:pt idx="12">
                  <c:v>FY17</c:v>
                </c:pt>
                <c:pt idx="13">
                  <c:v>FY18</c:v>
                </c:pt>
                <c:pt idx="14">
                  <c:v>FY19</c:v>
                </c:pt>
                <c:pt idx="15">
                  <c:v>FY20</c:v>
                </c:pt>
                <c:pt idx="16">
                  <c:v>FY21</c:v>
                </c:pt>
                <c:pt idx="17">
                  <c:v>FY22</c:v>
                </c:pt>
                <c:pt idx="18">
                  <c:v>FY23</c:v>
                </c:pt>
                <c:pt idx="19">
                  <c:v>FY24</c:v>
                </c:pt>
                <c:pt idx="20">
                  <c:v>FY25</c:v>
                </c:pt>
              </c:strCache>
            </c:strRef>
          </c:cat>
          <c:val>
            <c:numRef>
              <c:f>Sheet1!$D$2:$D$22</c:f>
              <c:numCache>
                <c:formatCode>#,##0</c:formatCode>
                <c:ptCount val="21"/>
                <c:pt idx="0">
                  <c:v>1652255</c:v>
                </c:pt>
                <c:pt idx="1">
                  <c:v>1467853</c:v>
                </c:pt>
                <c:pt idx="2">
                  <c:v>1180535</c:v>
                </c:pt>
                <c:pt idx="3">
                  <c:v>1370637</c:v>
                </c:pt>
                <c:pt idx="4">
                  <c:v>1480541</c:v>
                </c:pt>
                <c:pt idx="5">
                  <c:v>1837319</c:v>
                </c:pt>
                <c:pt idx="6">
                  <c:v>558646</c:v>
                </c:pt>
                <c:pt idx="7">
                  <c:v>488046</c:v>
                </c:pt>
                <c:pt idx="8">
                  <c:v>1627806</c:v>
                </c:pt>
                <c:pt idx="9">
                  <c:v>961202</c:v>
                </c:pt>
                <c:pt idx="10">
                  <c:v>1467540</c:v>
                </c:pt>
                <c:pt idx="11">
                  <c:v>2700102</c:v>
                </c:pt>
                <c:pt idx="12">
                  <c:v>2637357</c:v>
                </c:pt>
                <c:pt idx="13" formatCode="&quot;$&quot;#,##0_);[Red]\(&quot;$&quot;#,##0\)">
                  <c:v>1061981</c:v>
                </c:pt>
                <c:pt idx="14" formatCode="&quot;$&quot;#,##0_);[Red]\(&quot;$&quot;#,##0\)">
                  <c:v>1261594</c:v>
                </c:pt>
                <c:pt idx="15" formatCode="&quot;$&quot;#,##0_);[Red]\(&quot;$&quot;#,##0\)">
                  <c:v>1492859</c:v>
                </c:pt>
                <c:pt idx="16" formatCode="&quot;$&quot;#,##0_);[Red]\(&quot;$&quot;#,##0\)">
                  <c:v>13693479</c:v>
                </c:pt>
                <c:pt idx="17" formatCode="&quot;$&quot;#,##0_);[Red]\(&quot;$&quot;#,##0\)">
                  <c:v>8282756</c:v>
                </c:pt>
                <c:pt idx="18" formatCode="&quot;$&quot;#,##0">
                  <c:v>6704206</c:v>
                </c:pt>
                <c:pt idx="19" formatCode="&quot;$&quot;#,##0">
                  <c:v>11221153</c:v>
                </c:pt>
                <c:pt idx="20" formatCode="#,##0_);[Red]\(#,##0\)">
                  <c:v>25224595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3FB-0743-A732-194BCA8C366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EBI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Sheet1!$A$2:$A$22</c:f>
              <c:strCache>
                <c:ptCount val="21"/>
                <c:pt idx="0">
                  <c:v>FY05</c:v>
                </c:pt>
                <c:pt idx="1">
                  <c:v>FY06</c:v>
                </c:pt>
                <c:pt idx="2">
                  <c:v>FY07</c:v>
                </c:pt>
                <c:pt idx="3">
                  <c:v>FY08</c:v>
                </c:pt>
                <c:pt idx="4">
                  <c:v>FY09</c:v>
                </c:pt>
                <c:pt idx="5">
                  <c:v>FY10</c:v>
                </c:pt>
                <c:pt idx="6">
                  <c:v>FY11</c:v>
                </c:pt>
                <c:pt idx="7">
                  <c:v>FY12</c:v>
                </c:pt>
                <c:pt idx="8">
                  <c:v>FY13</c:v>
                </c:pt>
                <c:pt idx="9">
                  <c:v>FY14</c:v>
                </c:pt>
                <c:pt idx="10">
                  <c:v>FY15</c:v>
                </c:pt>
                <c:pt idx="11">
                  <c:v>FY16</c:v>
                </c:pt>
                <c:pt idx="12">
                  <c:v>FY17</c:v>
                </c:pt>
                <c:pt idx="13">
                  <c:v>FY18</c:v>
                </c:pt>
                <c:pt idx="14">
                  <c:v>FY19</c:v>
                </c:pt>
                <c:pt idx="15">
                  <c:v>FY20</c:v>
                </c:pt>
                <c:pt idx="16">
                  <c:v>FY21</c:v>
                </c:pt>
                <c:pt idx="17">
                  <c:v>FY22</c:v>
                </c:pt>
                <c:pt idx="18">
                  <c:v>FY23</c:v>
                </c:pt>
                <c:pt idx="19">
                  <c:v>FY24</c:v>
                </c:pt>
                <c:pt idx="20">
                  <c:v>FY25</c:v>
                </c:pt>
              </c:strCache>
            </c:strRef>
          </c:cat>
          <c:val>
            <c:numRef>
              <c:f>Sheet1!$E$2:$E$22</c:f>
              <c:numCache>
                <c:formatCode>#,##0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18810366</c:v>
                </c:pt>
                <c:pt idx="4">
                  <c:v>14064422</c:v>
                </c:pt>
                <c:pt idx="5">
                  <c:v>14484742</c:v>
                </c:pt>
                <c:pt idx="6">
                  <c:v>14775498</c:v>
                </c:pt>
                <c:pt idx="7">
                  <c:v>15831720</c:v>
                </c:pt>
                <c:pt idx="8">
                  <c:v>14098112</c:v>
                </c:pt>
                <c:pt idx="9">
                  <c:v>10667502</c:v>
                </c:pt>
                <c:pt idx="10">
                  <c:v>5653510</c:v>
                </c:pt>
                <c:pt idx="11">
                  <c:v>2014035</c:v>
                </c:pt>
                <c:pt idx="12">
                  <c:v>554134</c:v>
                </c:pt>
                <c:pt idx="13">
                  <c:v>2036719</c:v>
                </c:pt>
                <c:pt idx="14">
                  <c:v>2045749</c:v>
                </c:pt>
                <c:pt idx="15" formatCode="&quot;$&quot;#,##0_);[Red]\(&quot;$&quot;#,##0\)">
                  <c:v>228496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3FB-0743-A732-194BCA8C366D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Gates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Sheet1!$A$2:$A$22</c:f>
              <c:strCache>
                <c:ptCount val="21"/>
                <c:pt idx="0">
                  <c:v>FY05</c:v>
                </c:pt>
                <c:pt idx="1">
                  <c:v>FY06</c:v>
                </c:pt>
                <c:pt idx="2">
                  <c:v>FY07</c:v>
                </c:pt>
                <c:pt idx="3">
                  <c:v>FY08</c:v>
                </c:pt>
                <c:pt idx="4">
                  <c:v>FY09</c:v>
                </c:pt>
                <c:pt idx="5">
                  <c:v>FY10</c:v>
                </c:pt>
                <c:pt idx="6">
                  <c:v>FY11</c:v>
                </c:pt>
                <c:pt idx="7">
                  <c:v>FY12</c:v>
                </c:pt>
                <c:pt idx="8">
                  <c:v>FY13</c:v>
                </c:pt>
                <c:pt idx="9">
                  <c:v>FY14</c:v>
                </c:pt>
                <c:pt idx="10">
                  <c:v>FY15</c:v>
                </c:pt>
                <c:pt idx="11">
                  <c:v>FY16</c:v>
                </c:pt>
                <c:pt idx="12">
                  <c:v>FY17</c:v>
                </c:pt>
                <c:pt idx="13">
                  <c:v>FY18</c:v>
                </c:pt>
                <c:pt idx="14">
                  <c:v>FY19</c:v>
                </c:pt>
                <c:pt idx="15">
                  <c:v>FY20</c:v>
                </c:pt>
                <c:pt idx="16">
                  <c:v>FY21</c:v>
                </c:pt>
                <c:pt idx="17">
                  <c:v>FY22</c:v>
                </c:pt>
                <c:pt idx="18">
                  <c:v>FY23</c:v>
                </c:pt>
                <c:pt idx="19">
                  <c:v>FY24</c:v>
                </c:pt>
                <c:pt idx="20">
                  <c:v>FY25</c:v>
                </c:pt>
              </c:strCache>
            </c:strRef>
          </c:cat>
          <c:val>
            <c:numRef>
              <c:f>Sheet1!$F$2:$F$22</c:f>
              <c:numCache>
                <c:formatCode>#,##0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7098500</c:v>
                </c:pt>
                <c:pt idx="9">
                  <c:v>4816342</c:v>
                </c:pt>
                <c:pt idx="10">
                  <c:v>4920262</c:v>
                </c:pt>
                <c:pt idx="11">
                  <c:v>5983183</c:v>
                </c:pt>
                <c:pt idx="12">
                  <c:v>2281020</c:v>
                </c:pt>
                <c:pt idx="13" formatCode="&quot;$&quot;#,##0_);[Red]\(&quot;$&quot;#,##0\)">
                  <c:v>15861035</c:v>
                </c:pt>
                <c:pt idx="14" formatCode="&quot;$&quot;#,##0_);[Red]\(&quot;$&quot;#,##0\)">
                  <c:v>11213630</c:v>
                </c:pt>
                <c:pt idx="15" formatCode="&quot;$&quot;#,##0_);[Red]\(&quot;$&quot;#,##0\)">
                  <c:v>5571978</c:v>
                </c:pt>
                <c:pt idx="16" formatCode="&quot;$&quot;#,##0_);[Red]\(&quot;$&quot;#,##0\)">
                  <c:v>14144996</c:v>
                </c:pt>
                <c:pt idx="17" formatCode="&quot;$&quot;#,##0_);[Red]\(&quot;$&quot;#,##0\)">
                  <c:v>11767236</c:v>
                </c:pt>
                <c:pt idx="18" formatCode="&quot;$&quot;#,##0">
                  <c:v>15883640</c:v>
                </c:pt>
                <c:pt idx="19" formatCode="&quot;$&quot;#,##0">
                  <c:v>2936548</c:v>
                </c:pt>
                <c:pt idx="20" formatCode="#,##0_);[Red]\(#,##0\)">
                  <c:v>7379854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3FB-0743-A732-194BCA8C366D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Sheet1!$A$2:$A$22</c:f>
              <c:strCache>
                <c:ptCount val="21"/>
                <c:pt idx="0">
                  <c:v>FY05</c:v>
                </c:pt>
                <c:pt idx="1">
                  <c:v>FY06</c:v>
                </c:pt>
                <c:pt idx="2">
                  <c:v>FY07</c:v>
                </c:pt>
                <c:pt idx="3">
                  <c:v>FY08</c:v>
                </c:pt>
                <c:pt idx="4">
                  <c:v>FY09</c:v>
                </c:pt>
                <c:pt idx="5">
                  <c:v>FY10</c:v>
                </c:pt>
                <c:pt idx="6">
                  <c:v>FY11</c:v>
                </c:pt>
                <c:pt idx="7">
                  <c:v>FY12</c:v>
                </c:pt>
                <c:pt idx="8">
                  <c:v>FY13</c:v>
                </c:pt>
                <c:pt idx="9">
                  <c:v>FY14</c:v>
                </c:pt>
                <c:pt idx="10">
                  <c:v>FY15</c:v>
                </c:pt>
                <c:pt idx="11">
                  <c:v>FY16</c:v>
                </c:pt>
                <c:pt idx="12">
                  <c:v>FY17</c:v>
                </c:pt>
                <c:pt idx="13">
                  <c:v>FY18</c:v>
                </c:pt>
                <c:pt idx="14">
                  <c:v>FY19</c:v>
                </c:pt>
                <c:pt idx="15">
                  <c:v>FY20</c:v>
                </c:pt>
                <c:pt idx="16">
                  <c:v>FY21</c:v>
                </c:pt>
                <c:pt idx="17">
                  <c:v>FY22</c:v>
                </c:pt>
                <c:pt idx="18">
                  <c:v>FY23</c:v>
                </c:pt>
                <c:pt idx="19">
                  <c:v>FY24</c:v>
                </c:pt>
                <c:pt idx="20">
                  <c:v>FY25</c:v>
                </c:pt>
              </c:strCache>
            </c:strRef>
          </c:cat>
          <c:val>
            <c:numRef>
              <c:f>Sheet1!$G$2:$G$22</c:f>
              <c:numCache>
                <c:formatCode>#,##0</c:formatCode>
                <c:ptCount val="21"/>
                <c:pt idx="0">
                  <c:v>0</c:v>
                </c:pt>
                <c:pt idx="1">
                  <c:v>5508263</c:v>
                </c:pt>
                <c:pt idx="2">
                  <c:v>6702664</c:v>
                </c:pt>
                <c:pt idx="3">
                  <c:v>3016622</c:v>
                </c:pt>
                <c:pt idx="4">
                  <c:v>1812311</c:v>
                </c:pt>
                <c:pt idx="5" formatCode="#,##0_);[Red]\(#,##0\)">
                  <c:v>0</c:v>
                </c:pt>
                <c:pt idx="6">
                  <c:v>60013</c:v>
                </c:pt>
                <c:pt idx="7">
                  <c:v>227664</c:v>
                </c:pt>
                <c:pt idx="8">
                  <c:v>4614318</c:v>
                </c:pt>
                <c:pt idx="9">
                  <c:v>2496188</c:v>
                </c:pt>
                <c:pt idx="10">
                  <c:v>3081292</c:v>
                </c:pt>
                <c:pt idx="11">
                  <c:v>2882207</c:v>
                </c:pt>
                <c:pt idx="12">
                  <c:v>6063141</c:v>
                </c:pt>
                <c:pt idx="13" formatCode="&quot;$&quot;#,##0_);[Red]\(&quot;$&quot;#,##0\)">
                  <c:v>4245941</c:v>
                </c:pt>
                <c:pt idx="14" formatCode="&quot;$&quot;#,##0_);[Red]\(&quot;$&quot;#,##0\)">
                  <c:v>3726179</c:v>
                </c:pt>
                <c:pt idx="15" formatCode="&quot;$&quot;#,##0_);[Red]\(&quot;$&quot;#,##0\)">
                  <c:v>2629112</c:v>
                </c:pt>
                <c:pt idx="16" formatCode="&quot;$&quot;#,##0_);[Red]\(&quot;$&quot;#,##0\)">
                  <c:v>7394129</c:v>
                </c:pt>
                <c:pt idx="17" formatCode="&quot;$&quot;#,##0_);[Red]\(&quot;$&quot;#,##0\)">
                  <c:v>1721222</c:v>
                </c:pt>
                <c:pt idx="18" formatCode="&quot;$&quot;#,##0">
                  <c:v>9908262</c:v>
                </c:pt>
                <c:pt idx="19" formatCode="&quot;$&quot;#,##0">
                  <c:v>4316234</c:v>
                </c:pt>
                <c:pt idx="20" formatCode="#,##0_);[Red]\(#,##0\)">
                  <c:v>13184968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3FB-0743-A732-194BCA8C36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0060432"/>
        <c:axId val="159557968"/>
      </c:barChart>
      <c:catAx>
        <c:axId val="160060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3294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557968"/>
        <c:crosses val="autoZero"/>
        <c:auto val="1"/>
        <c:lblAlgn val="ctr"/>
        <c:lblOffset val="100"/>
        <c:noMultiLvlLbl val="0"/>
      </c:catAx>
      <c:valAx>
        <c:axId val="159557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3294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060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13294B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65A-FF46-9061-96CEC8B4229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65A-FF46-9061-96CEC8B42294}"/>
              </c:ext>
            </c:extLst>
          </c:dPt>
          <c:cat>
            <c:strRef>
              <c:f>Sheet1!$A$2:$A$3</c:f>
              <c:strCache>
                <c:ptCount val="2"/>
                <c:pt idx="0">
                  <c:v>Foundation</c:v>
                </c:pt>
                <c:pt idx="1">
                  <c:v>Federal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25</c:v>
                </c:pt>
                <c:pt idx="1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4A-D64F-9213-9CCCDE1294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3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rgbClr val="13294B"/>
                </a:solidFill>
              </a:rPr>
              <a:t>Pie Chart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873-814F-94A7-B433ED3DB1C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873-814F-94A7-B433ED3DB1C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873-814F-94A7-B433ED3DB1C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873-814F-94A7-B433ED3DB1C1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C97F4B61-55B1-2043-A28B-2757EA86F78C}" type="PERCENTAGE">
                      <a:rPr lang="en-US">
                        <a:solidFill>
                          <a:schemeClr val="bg1"/>
                        </a:solidFill>
                      </a:rPr>
                      <a:pPr/>
                      <a:t>[PERCENTAGE]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873-814F-94A7-B433ED3DB1C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189FAC52-948F-7842-9CB4-2D0233CD6CEE}" type="PERCENTAGE">
                      <a:rPr lang="en-US">
                        <a:solidFill>
                          <a:schemeClr val="bg1"/>
                        </a:solidFill>
                      </a:rPr>
                      <a:pPr/>
                      <a:t>[PERCENTAGE]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873-814F-94A7-B433ED3DB1C1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E4393B38-D0BA-0441-AFF6-721BEC9F6358}" type="PERCENTAGE">
                      <a:rPr lang="en-US">
                        <a:solidFill>
                          <a:srgbClr val="13294B"/>
                        </a:solidFill>
                      </a:rPr>
                      <a:pPr/>
                      <a:t>[PERCENTAGE]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8873-814F-94A7-B433ED3DB1C1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3660BDBD-7A22-CE4B-9189-420B0864A26C}" type="PERCENTAGE">
                      <a:rPr lang="en-US">
                        <a:solidFill>
                          <a:schemeClr val="bg1"/>
                        </a:solidFill>
                      </a:rPr>
                      <a:pPr/>
                      <a:t>[PERCENTAGE]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8873-814F-94A7-B433ED3DB1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873-814F-94A7-B433ED3DB1C1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2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13294B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rgbClr val="13294B"/>
                </a:solidFill>
              </a:rPr>
              <a:t>Data Analysis</a:t>
            </a:r>
          </a:p>
        </c:rich>
      </c:tx>
      <c:layout>
        <c:manualLayout>
          <c:xMode val="edge"/>
          <c:yMode val="edge"/>
          <c:x val="0.43713382116988025"/>
          <c:y val="4.78097440941408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94865452951582E-2"/>
          <c:y val="0.18978671073608999"/>
          <c:w val="0.90466852428734701"/>
          <c:h val="0.568400570121757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A47B-D242-949D-C16636898559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A47B-D242-949D-C16636898559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A47B-D242-949D-C16636898559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A47B-D242-949D-C16636898559}"/>
              </c:ext>
            </c:extLst>
          </c:dPt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5.5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47B-D242-949D-C1663689855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A47B-D242-949D-C1663689855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3</c:v>
                </c:pt>
                <c:pt idx="2">
                  <c:v>1.5</c:v>
                </c:pt>
                <c:pt idx="3">
                  <c:v>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47B-D242-949D-C166368985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090258048"/>
        <c:axId val="-1979269504"/>
      </c:barChart>
      <c:catAx>
        <c:axId val="-2090258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3294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79269504"/>
        <c:crosses val="autoZero"/>
        <c:auto val="1"/>
        <c:lblAlgn val="ctr"/>
        <c:lblOffset val="100"/>
        <c:noMultiLvlLbl val="0"/>
      </c:catAx>
      <c:valAx>
        <c:axId val="-1979269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13294B"/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3294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90258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13294B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0239D73C-AF14-7643-8BC7-209F4FB10DDF}" type="datetimeFigureOut">
              <a:rPr lang="en-US" smtClean="0"/>
              <a:pPr/>
              <a:t>10/22/2025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F52A25F9-16D3-E64A-8639-7B020C319E7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973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jpeg"/><Relationship Id="rId2" Type="http://schemas.openxmlformats.org/officeDocument/2006/relationships/chart" Target="../charts/chart2.xml"/><Relationship Id="rId16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jpg"/><Relationship Id="rId11" Type="http://schemas.openxmlformats.org/officeDocument/2006/relationships/image" Target="../media/image30.jp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jp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image" Target="../media/image6.emf"/><Relationship Id="rId7" Type="http://schemas.openxmlformats.org/officeDocument/2006/relationships/image" Target="../media/image49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46.emf"/><Relationship Id="rId9" Type="http://schemas.openxmlformats.org/officeDocument/2006/relationships/image" Target="../media/image51.emf"/></Relationships>
</file>

<file path=ppt/slideLayouts/_rels/slideLayout4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emf"/><Relationship Id="rId18" Type="http://schemas.openxmlformats.org/officeDocument/2006/relationships/image" Target="../media/image36.emf"/><Relationship Id="rId26" Type="http://schemas.openxmlformats.org/officeDocument/2006/relationships/image" Target="../media/image64.emf"/><Relationship Id="rId39" Type="http://schemas.openxmlformats.org/officeDocument/2006/relationships/image" Target="../media/image77.emf"/><Relationship Id="rId21" Type="http://schemas.openxmlformats.org/officeDocument/2006/relationships/image" Target="../media/image59.emf"/><Relationship Id="rId34" Type="http://schemas.openxmlformats.org/officeDocument/2006/relationships/image" Target="../media/image72.emf"/><Relationship Id="rId7" Type="http://schemas.openxmlformats.org/officeDocument/2006/relationships/image" Target="../media/image50.emf"/><Relationship Id="rId2" Type="http://schemas.openxmlformats.org/officeDocument/2006/relationships/image" Target="../media/image1.jpg"/><Relationship Id="rId16" Type="http://schemas.openxmlformats.org/officeDocument/2006/relationships/image" Target="../media/image15.emf"/><Relationship Id="rId20" Type="http://schemas.openxmlformats.org/officeDocument/2006/relationships/image" Target="../media/image58.emf"/><Relationship Id="rId29" Type="http://schemas.openxmlformats.org/officeDocument/2006/relationships/image" Target="../media/image67.emf"/><Relationship Id="rId41" Type="http://schemas.openxmlformats.org/officeDocument/2006/relationships/image" Target="../media/image7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9.emf"/><Relationship Id="rId11" Type="http://schemas.openxmlformats.org/officeDocument/2006/relationships/image" Target="../media/image47.emf"/><Relationship Id="rId24" Type="http://schemas.openxmlformats.org/officeDocument/2006/relationships/image" Target="../media/image62.emf"/><Relationship Id="rId32" Type="http://schemas.openxmlformats.org/officeDocument/2006/relationships/image" Target="../media/image70.emf"/><Relationship Id="rId37" Type="http://schemas.openxmlformats.org/officeDocument/2006/relationships/image" Target="../media/image75.emf"/><Relationship Id="rId40" Type="http://schemas.openxmlformats.org/officeDocument/2006/relationships/image" Target="../media/image78.emf"/><Relationship Id="rId5" Type="http://schemas.openxmlformats.org/officeDocument/2006/relationships/image" Target="../media/image48.emf"/><Relationship Id="rId15" Type="http://schemas.openxmlformats.org/officeDocument/2006/relationships/image" Target="../media/image55.emf"/><Relationship Id="rId23" Type="http://schemas.openxmlformats.org/officeDocument/2006/relationships/image" Target="../media/image61.emf"/><Relationship Id="rId28" Type="http://schemas.openxmlformats.org/officeDocument/2006/relationships/image" Target="../media/image66.emf"/><Relationship Id="rId36" Type="http://schemas.openxmlformats.org/officeDocument/2006/relationships/image" Target="../media/image74.emf"/><Relationship Id="rId10" Type="http://schemas.openxmlformats.org/officeDocument/2006/relationships/image" Target="../media/image46.emf"/><Relationship Id="rId19" Type="http://schemas.openxmlformats.org/officeDocument/2006/relationships/image" Target="../media/image57.emf"/><Relationship Id="rId31" Type="http://schemas.openxmlformats.org/officeDocument/2006/relationships/image" Target="../media/image69.emf"/><Relationship Id="rId4" Type="http://schemas.openxmlformats.org/officeDocument/2006/relationships/image" Target="../media/image53.emf"/><Relationship Id="rId9" Type="http://schemas.openxmlformats.org/officeDocument/2006/relationships/image" Target="../media/image51.emf"/><Relationship Id="rId14" Type="http://schemas.openxmlformats.org/officeDocument/2006/relationships/image" Target="../media/image14.emf"/><Relationship Id="rId22" Type="http://schemas.openxmlformats.org/officeDocument/2006/relationships/image" Target="../media/image60.emf"/><Relationship Id="rId27" Type="http://schemas.openxmlformats.org/officeDocument/2006/relationships/image" Target="../media/image65.emf"/><Relationship Id="rId30" Type="http://schemas.openxmlformats.org/officeDocument/2006/relationships/image" Target="../media/image68.emf"/><Relationship Id="rId35" Type="http://schemas.openxmlformats.org/officeDocument/2006/relationships/image" Target="../media/image73.emf"/><Relationship Id="rId8" Type="http://schemas.openxmlformats.org/officeDocument/2006/relationships/image" Target="../media/image54.emf"/><Relationship Id="rId3" Type="http://schemas.openxmlformats.org/officeDocument/2006/relationships/image" Target="../media/image52.emf"/><Relationship Id="rId12" Type="http://schemas.openxmlformats.org/officeDocument/2006/relationships/image" Target="../media/image12.emf"/><Relationship Id="rId17" Type="http://schemas.openxmlformats.org/officeDocument/2006/relationships/image" Target="../media/image56.emf"/><Relationship Id="rId25" Type="http://schemas.openxmlformats.org/officeDocument/2006/relationships/image" Target="../media/image63.emf"/><Relationship Id="rId33" Type="http://schemas.openxmlformats.org/officeDocument/2006/relationships/image" Target="../media/image71.emf"/><Relationship Id="rId38" Type="http://schemas.openxmlformats.org/officeDocument/2006/relationships/image" Target="../media/image76.emf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4864608"/>
            <a:ext cx="10244692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spcBef>
                <a:spcPts val="600"/>
              </a:spcBef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 name, title // Unit // University // Date</a:t>
            </a:r>
          </a:p>
          <a:p>
            <a:pPr lvl="0"/>
            <a:r>
              <a:rPr lang="en-US" dirty="0"/>
              <a:t>Carl R. </a:t>
            </a:r>
            <a:r>
              <a:rPr lang="en-US" dirty="0" err="1"/>
              <a:t>Woese</a:t>
            </a:r>
            <a:r>
              <a:rPr lang="en-US" dirty="0"/>
              <a:t> Institute for Genomic Biology</a:t>
            </a:r>
          </a:p>
          <a:p>
            <a:pPr lvl="0"/>
            <a:r>
              <a:rPr lang="en-US" dirty="0"/>
              <a:t>University of Illinois Urbana-Champaign</a:t>
            </a:r>
          </a:p>
          <a:p>
            <a:pPr lvl="0"/>
            <a:r>
              <a:rPr lang="en-US" dirty="0"/>
              <a:t>Date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921837" y="2240280"/>
            <a:ext cx="10244692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578EADAD-4B71-9419-4BCB-F74FBD8ECA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1951" y="352371"/>
            <a:ext cx="3390900" cy="1193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FB5408C-7531-52EA-F4A2-2FBCA33FCEA3}"/>
              </a:ext>
            </a:extLst>
          </p:cNvPr>
          <p:cNvSpPr/>
          <p:nvPr userDrawn="1"/>
        </p:nvSpPr>
        <p:spPr>
          <a:xfrm>
            <a:off x="3048" y="6766559"/>
            <a:ext cx="12188952" cy="91440"/>
          </a:xfrm>
          <a:prstGeom prst="rect">
            <a:avLst/>
          </a:prstGeom>
          <a:solidFill>
            <a:srgbClr val="FF5F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41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me Int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FD4DD9B-52B7-DF34-8D5F-5089E3C2E16A}"/>
              </a:ext>
            </a:extLst>
          </p:cNvPr>
          <p:cNvSpPr/>
          <p:nvPr userDrawn="1"/>
        </p:nvSpPr>
        <p:spPr>
          <a:xfrm>
            <a:off x="8896493" y="0"/>
            <a:ext cx="3295506" cy="6762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9B0892-B9EC-28E9-F3B9-71268B58F2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69DE6E67-ED10-BD4E-CC9D-B11A55074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66E724B-7290-24EE-076A-96354C5291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3854843"/>
            <a:ext cx="7294013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(Optional)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76BB3C4-6144-98BD-714A-27289A7A78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837" y="1222765"/>
            <a:ext cx="7294013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Theme/Group Name</a:t>
            </a: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10D12675-5B9E-40CD-213C-0D113FFFD2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96700" y="2144508"/>
            <a:ext cx="2286000" cy="22860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0AE77BD5-79EE-7518-11D5-9EE45E4DA0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46508" y="4603006"/>
            <a:ext cx="2236192" cy="1115883"/>
          </a:xfrm>
        </p:spPr>
        <p:txBody>
          <a:bodyPr/>
          <a:lstStyle>
            <a:lvl1pPr algn="ctr">
              <a:spcBef>
                <a:spcPts val="0"/>
              </a:spcBef>
              <a:spcAft>
                <a:spcPts val="600"/>
              </a:spcAft>
              <a:defRPr sz="1200">
                <a:solidFill>
                  <a:schemeClr val="tx1"/>
                </a:solidFill>
              </a:defRPr>
            </a:lvl1pPr>
            <a:lvl2pPr marL="685800" indent="-18288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Theme Leader, title</a:t>
            </a:r>
          </a:p>
        </p:txBody>
      </p:sp>
    </p:spTree>
    <p:extLst>
      <p:ext uri="{BB962C8B-B14F-4D97-AF65-F5344CB8AC3E}">
        <p14:creationId xmlns:p14="http://schemas.microsoft.com/office/powerpoint/2010/main" val="3179263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me Intro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9B0892-B9EC-28E9-F3B9-71268B58F2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69DE6E67-ED10-BD4E-CC9D-B11A55074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66E724B-7290-24EE-076A-96354C5291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3854843"/>
            <a:ext cx="7315258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(Optional)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14D2699-2E98-F27B-B537-98CE42D90685}"/>
              </a:ext>
            </a:extLst>
          </p:cNvPr>
          <p:cNvSpPr/>
          <p:nvPr userDrawn="1"/>
        </p:nvSpPr>
        <p:spPr>
          <a:xfrm>
            <a:off x="8896493" y="0"/>
            <a:ext cx="3295506" cy="6762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0F40313A-8B28-BF3F-D72F-D17D29181D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96700" y="2144508"/>
            <a:ext cx="2286000" cy="22860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C713E272-A765-A733-D1AA-D941137F76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46508" y="4603006"/>
            <a:ext cx="2236192" cy="1115883"/>
          </a:xfrm>
        </p:spPr>
        <p:txBody>
          <a:bodyPr/>
          <a:lstStyle>
            <a:lvl1pPr algn="ctr">
              <a:spcBef>
                <a:spcPts val="0"/>
              </a:spcBef>
              <a:spcAft>
                <a:spcPts val="600"/>
              </a:spcAft>
              <a:defRPr sz="1200">
                <a:solidFill>
                  <a:schemeClr val="tx1"/>
                </a:solidFill>
              </a:defRPr>
            </a:lvl1pPr>
            <a:lvl2pPr marL="685800" indent="-18288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Theme Leader, title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5AE31D1-F844-F9B4-E6CF-E1AB8ED4A0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837" y="1222765"/>
            <a:ext cx="7294013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Theme/Group Name</a:t>
            </a:r>
          </a:p>
        </p:txBody>
      </p:sp>
    </p:spTree>
    <p:extLst>
      <p:ext uri="{BB962C8B-B14F-4D97-AF65-F5344CB8AC3E}">
        <p14:creationId xmlns:p14="http://schemas.microsoft.com/office/powerpoint/2010/main" val="7656685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me Intro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9B0892-B9EC-28E9-F3B9-71268B58F2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69DE6E67-ED10-BD4E-CC9D-B11A55074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66E724B-7290-24EE-076A-96354C5291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3854843"/>
            <a:ext cx="7300268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(Optional)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F640198-85ED-50C7-849A-9FD839CFB778}"/>
              </a:ext>
            </a:extLst>
          </p:cNvPr>
          <p:cNvSpPr/>
          <p:nvPr userDrawn="1"/>
        </p:nvSpPr>
        <p:spPr>
          <a:xfrm>
            <a:off x="8896493" y="0"/>
            <a:ext cx="3295506" cy="6762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7D98A777-6B73-DF86-DF42-9CA129F9D3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96700" y="2144508"/>
            <a:ext cx="2286000" cy="22860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C15C6A4A-5407-90F0-C71D-7BBDB9E170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46508" y="4603006"/>
            <a:ext cx="2236192" cy="1115883"/>
          </a:xfrm>
        </p:spPr>
        <p:txBody>
          <a:bodyPr/>
          <a:lstStyle>
            <a:lvl1pPr algn="ctr">
              <a:spcBef>
                <a:spcPts val="0"/>
              </a:spcBef>
              <a:spcAft>
                <a:spcPts val="600"/>
              </a:spcAft>
              <a:defRPr sz="1200">
                <a:solidFill>
                  <a:schemeClr val="tx1"/>
                </a:solidFill>
              </a:defRPr>
            </a:lvl1pPr>
            <a:lvl2pPr marL="685800" indent="-18288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Theme Leader, title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F594A70-0E9C-49BA-812B-EBF1B48FB6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837" y="1222765"/>
            <a:ext cx="7294013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Theme/Group Name</a:t>
            </a:r>
          </a:p>
        </p:txBody>
      </p:sp>
    </p:spTree>
    <p:extLst>
      <p:ext uri="{BB962C8B-B14F-4D97-AF65-F5344CB8AC3E}">
        <p14:creationId xmlns:p14="http://schemas.microsoft.com/office/powerpoint/2010/main" val="14155900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me Intro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9B0892-B9EC-28E9-F3B9-71268B58F2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69DE6E67-ED10-BD4E-CC9D-B11A55074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66E724B-7290-24EE-076A-96354C5291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3854843"/>
            <a:ext cx="7300268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(Optional)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09862ED-094F-39A4-958F-7B4397BB4C71}"/>
              </a:ext>
            </a:extLst>
          </p:cNvPr>
          <p:cNvSpPr/>
          <p:nvPr userDrawn="1"/>
        </p:nvSpPr>
        <p:spPr>
          <a:xfrm>
            <a:off x="8896493" y="0"/>
            <a:ext cx="3295506" cy="6762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97774EF6-1EDE-B890-6B60-856AC3791B0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96700" y="2144508"/>
            <a:ext cx="2286000" cy="22860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DD7C85FF-92B2-E0D1-06A6-C2599CD687D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46508" y="4603006"/>
            <a:ext cx="2236192" cy="1115883"/>
          </a:xfrm>
        </p:spPr>
        <p:txBody>
          <a:bodyPr/>
          <a:lstStyle>
            <a:lvl1pPr algn="ctr">
              <a:spcBef>
                <a:spcPts val="0"/>
              </a:spcBef>
              <a:spcAft>
                <a:spcPts val="600"/>
              </a:spcAft>
              <a:defRPr sz="1200">
                <a:solidFill>
                  <a:schemeClr val="tx1"/>
                </a:solidFill>
              </a:defRPr>
            </a:lvl1pPr>
            <a:lvl2pPr marL="685800" indent="-18288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Theme Leader, title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4C7E64F-A36E-5F35-E17C-ABA0C345AAB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837" y="1222765"/>
            <a:ext cx="7294013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Theme/Group Name</a:t>
            </a:r>
          </a:p>
        </p:txBody>
      </p:sp>
    </p:spTree>
    <p:extLst>
      <p:ext uri="{BB962C8B-B14F-4D97-AF65-F5344CB8AC3E}">
        <p14:creationId xmlns:p14="http://schemas.microsoft.com/office/powerpoint/2010/main" val="30313022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me Intro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9B0892-B9EC-28E9-F3B9-71268B58F2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69DE6E67-ED10-BD4E-CC9D-B11A55074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66E724B-7290-24EE-076A-96354C5291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3854843"/>
            <a:ext cx="7360229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(Optional)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713CF2B-A814-CEDB-2696-E5BFB94ED7FD}"/>
              </a:ext>
            </a:extLst>
          </p:cNvPr>
          <p:cNvSpPr/>
          <p:nvPr userDrawn="1"/>
        </p:nvSpPr>
        <p:spPr>
          <a:xfrm>
            <a:off x="8896493" y="0"/>
            <a:ext cx="3295506" cy="6762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C788D96E-69BE-6CC9-3E0F-1BF314CD3A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96700" y="2144508"/>
            <a:ext cx="2286000" cy="22860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E2490A27-AE0A-2F73-738A-CA98FB0E918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46508" y="4603006"/>
            <a:ext cx="2236192" cy="1115883"/>
          </a:xfrm>
        </p:spPr>
        <p:txBody>
          <a:bodyPr/>
          <a:lstStyle>
            <a:lvl1pPr algn="ctr">
              <a:spcBef>
                <a:spcPts val="0"/>
              </a:spcBef>
              <a:spcAft>
                <a:spcPts val="600"/>
              </a:spcAft>
              <a:defRPr sz="1200">
                <a:solidFill>
                  <a:schemeClr val="tx1"/>
                </a:solidFill>
              </a:defRPr>
            </a:lvl1pPr>
            <a:lvl2pPr marL="685800" indent="-18288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Theme Leader, title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5142AE6-E160-D6C9-83F9-26AFDC47E0F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837" y="1222765"/>
            <a:ext cx="7294013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Theme/Group Name</a:t>
            </a:r>
          </a:p>
        </p:txBody>
      </p:sp>
    </p:spTree>
    <p:extLst>
      <p:ext uri="{BB962C8B-B14F-4D97-AF65-F5344CB8AC3E}">
        <p14:creationId xmlns:p14="http://schemas.microsoft.com/office/powerpoint/2010/main" val="2804005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GB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76876D-BEC0-4608-C9E5-BB2FD9E37A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730E3-03D1-1DF2-AF88-D4132F818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4A2D7853-50F2-D443-BC1A-85E37794CE99}"/>
              </a:ext>
            </a:extLst>
          </p:cNvPr>
          <p:cNvSpPr txBox="1"/>
          <p:nvPr userDrawn="1"/>
        </p:nvSpPr>
        <p:spPr>
          <a:xfrm>
            <a:off x="805912" y="1757238"/>
            <a:ext cx="13327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2007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396739C7-94CC-13A2-285B-D58D7888489D}"/>
              </a:ext>
            </a:extLst>
          </p:cNvPr>
          <p:cNvSpPr txBox="1"/>
          <p:nvPr userDrawn="1"/>
        </p:nvSpPr>
        <p:spPr>
          <a:xfrm>
            <a:off x="805912" y="2159899"/>
            <a:ext cx="13327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Institute Established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B3970BE-2F91-A33F-A978-F1112E354CBD}"/>
              </a:ext>
            </a:extLst>
          </p:cNvPr>
          <p:cNvSpPr txBox="1"/>
          <p:nvPr userDrawn="1"/>
        </p:nvSpPr>
        <p:spPr>
          <a:xfrm>
            <a:off x="2333691" y="1757238"/>
            <a:ext cx="13327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$769M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DDC5E9B1-A585-4E00-88AF-86C82DE2A54C}"/>
              </a:ext>
            </a:extLst>
          </p:cNvPr>
          <p:cNvSpPr txBox="1"/>
          <p:nvPr userDrawn="1"/>
        </p:nvSpPr>
        <p:spPr>
          <a:xfrm>
            <a:off x="2333691" y="2159899"/>
            <a:ext cx="13327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Funding </a:t>
            </a:r>
            <a:b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</a:b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to Date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C55E9AB3-282A-CE35-F78F-543614DA99A1}"/>
              </a:ext>
            </a:extLst>
          </p:cNvPr>
          <p:cNvSpPr txBox="1"/>
          <p:nvPr userDrawn="1"/>
        </p:nvSpPr>
        <p:spPr>
          <a:xfrm>
            <a:off x="5728563" y="1767122"/>
            <a:ext cx="13327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5Y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5C0BA656-2152-36B1-8345-F776BBE52DF5}"/>
              </a:ext>
            </a:extLst>
          </p:cNvPr>
          <p:cNvSpPr txBox="1"/>
          <p:nvPr userDrawn="1"/>
        </p:nvSpPr>
        <p:spPr>
          <a:xfrm>
            <a:off x="5748355" y="2206916"/>
            <a:ext cx="13327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Review Cycle</a:t>
            </a:r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05C0FCDA-39AD-90EC-5831-7560017D1CB4}"/>
              </a:ext>
            </a:extLst>
          </p:cNvPr>
          <p:cNvCxnSpPr>
            <a:cxnSpLocks/>
          </p:cNvCxnSpPr>
          <p:nvPr userDrawn="1"/>
        </p:nvCxnSpPr>
        <p:spPr>
          <a:xfrm>
            <a:off x="805912" y="2956092"/>
            <a:ext cx="11386088" cy="0"/>
          </a:xfrm>
          <a:prstGeom prst="line">
            <a:avLst/>
          </a:prstGeom>
          <a:noFill/>
          <a:ln w="12700" cap="flat" cmpd="sng" algn="ctr">
            <a:solidFill>
              <a:srgbClr val="FF542E"/>
            </a:solidFill>
            <a:prstDash val="solid"/>
            <a:miter lim="800000"/>
          </a:ln>
          <a:effectLst/>
        </p:spPr>
      </p:cxnSp>
      <p:sp>
        <p:nvSpPr>
          <p:cNvPr id="106" name="TextBox 105">
            <a:extLst>
              <a:ext uri="{FF2B5EF4-FFF2-40B4-BE49-F238E27FC236}">
                <a16:creationId xmlns:a16="http://schemas.microsoft.com/office/drawing/2014/main" id="{CD8E19F4-FE81-5BC0-1CEF-1F7B68DDE27D}"/>
              </a:ext>
            </a:extLst>
          </p:cNvPr>
          <p:cNvSpPr txBox="1"/>
          <p:nvPr userDrawn="1"/>
        </p:nvSpPr>
        <p:spPr>
          <a:xfrm>
            <a:off x="805912" y="3275123"/>
            <a:ext cx="13327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89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CE901378-C726-8D08-A9ED-2E725591BD32}"/>
              </a:ext>
            </a:extLst>
          </p:cNvPr>
          <p:cNvSpPr txBox="1"/>
          <p:nvPr userDrawn="1"/>
        </p:nvSpPr>
        <p:spPr>
          <a:xfrm>
            <a:off x="805911" y="3692668"/>
            <a:ext cx="16583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Licenses Optioned to Date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2279479D-DFD0-316A-E4B5-9127ADB2A849}"/>
              </a:ext>
            </a:extLst>
          </p:cNvPr>
          <p:cNvSpPr txBox="1"/>
          <p:nvPr userDrawn="1"/>
        </p:nvSpPr>
        <p:spPr>
          <a:xfrm>
            <a:off x="2845239" y="3275123"/>
            <a:ext cx="13327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63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4D2AB75B-6710-3461-F78B-F60DDDC2B548}"/>
              </a:ext>
            </a:extLst>
          </p:cNvPr>
          <p:cNvSpPr txBox="1"/>
          <p:nvPr userDrawn="1"/>
        </p:nvSpPr>
        <p:spPr>
          <a:xfrm>
            <a:off x="2845239" y="3692668"/>
            <a:ext cx="14562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U.S. Patents </a:t>
            </a:r>
            <a:b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</a:b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Issued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D7F58AB6-D69C-1C15-BA47-265381010CA5}"/>
              </a:ext>
            </a:extLst>
          </p:cNvPr>
          <p:cNvSpPr txBox="1"/>
          <p:nvPr userDrawn="1"/>
        </p:nvSpPr>
        <p:spPr>
          <a:xfrm>
            <a:off x="4503557" y="3275123"/>
            <a:ext cx="13327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23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D3823C68-BF5D-D69B-06F2-CFAED5E05C2D}"/>
              </a:ext>
            </a:extLst>
          </p:cNvPr>
          <p:cNvSpPr txBox="1"/>
          <p:nvPr userDrawn="1"/>
        </p:nvSpPr>
        <p:spPr>
          <a:xfrm>
            <a:off x="4503557" y="3692668"/>
            <a:ext cx="17334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Start-up &amp; Small Companies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2D991D7D-9855-B574-C292-509E35F3E569}"/>
              </a:ext>
            </a:extLst>
          </p:cNvPr>
          <p:cNvSpPr txBox="1"/>
          <p:nvPr userDrawn="1"/>
        </p:nvSpPr>
        <p:spPr>
          <a:xfrm>
            <a:off x="6443953" y="3275123"/>
            <a:ext cx="13327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332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B55EB88F-12BE-6596-4CFF-80CCC3EF7737}"/>
              </a:ext>
            </a:extLst>
          </p:cNvPr>
          <p:cNvSpPr txBox="1"/>
          <p:nvPr userDrawn="1"/>
        </p:nvSpPr>
        <p:spPr>
          <a:xfrm>
            <a:off x="6443952" y="3692668"/>
            <a:ext cx="15396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U.S. Patent Applications</a:t>
            </a:r>
          </a:p>
        </p:txBody>
      </p: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48CE283C-5C0B-68F6-DE37-6CA6BFEE5FDD}"/>
              </a:ext>
            </a:extLst>
          </p:cNvPr>
          <p:cNvCxnSpPr>
            <a:cxnSpLocks/>
          </p:cNvCxnSpPr>
          <p:nvPr userDrawn="1"/>
        </p:nvCxnSpPr>
        <p:spPr>
          <a:xfrm>
            <a:off x="805912" y="4492350"/>
            <a:ext cx="11386088" cy="0"/>
          </a:xfrm>
          <a:prstGeom prst="line">
            <a:avLst/>
          </a:prstGeom>
          <a:noFill/>
          <a:ln w="12700" cap="flat" cmpd="sng" algn="ctr">
            <a:solidFill>
              <a:srgbClr val="FF542E"/>
            </a:solidFill>
            <a:prstDash val="solid"/>
            <a:miter lim="800000"/>
          </a:ln>
          <a:effectLst/>
        </p:spPr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1A3796E3-B08E-B086-75BC-391DF85E9C3C}"/>
              </a:ext>
            </a:extLst>
          </p:cNvPr>
          <p:cNvSpPr txBox="1"/>
          <p:nvPr userDrawn="1"/>
        </p:nvSpPr>
        <p:spPr>
          <a:xfrm>
            <a:off x="805912" y="4859684"/>
            <a:ext cx="13327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165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D4BE5F46-95E3-695F-9EBF-DD77520E16F9}"/>
              </a:ext>
            </a:extLst>
          </p:cNvPr>
          <p:cNvSpPr txBox="1"/>
          <p:nvPr userDrawn="1"/>
        </p:nvSpPr>
        <p:spPr>
          <a:xfrm>
            <a:off x="805912" y="5285353"/>
            <a:ext cx="133272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Faculty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A44D16E5-8F25-75D0-67B5-531F7E1167E6}"/>
              </a:ext>
            </a:extLst>
          </p:cNvPr>
          <p:cNvSpPr txBox="1"/>
          <p:nvPr userDrawn="1"/>
        </p:nvSpPr>
        <p:spPr>
          <a:xfrm>
            <a:off x="2333691" y="4859684"/>
            <a:ext cx="13327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219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8CC68736-B23D-FDBD-9CAE-2BA042C30AD7}"/>
              </a:ext>
            </a:extLst>
          </p:cNvPr>
          <p:cNvSpPr txBox="1"/>
          <p:nvPr userDrawn="1"/>
        </p:nvSpPr>
        <p:spPr>
          <a:xfrm>
            <a:off x="2333691" y="5285353"/>
            <a:ext cx="13327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Faculty Affiliates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38FF3558-D48B-32E4-DC42-2F7DA973B737}"/>
              </a:ext>
            </a:extLst>
          </p:cNvPr>
          <p:cNvSpPr txBox="1"/>
          <p:nvPr userDrawn="1"/>
        </p:nvSpPr>
        <p:spPr>
          <a:xfrm>
            <a:off x="4132683" y="4859684"/>
            <a:ext cx="13327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139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F8BDB156-BAAA-2A36-11A4-727A20E9E2AD}"/>
              </a:ext>
            </a:extLst>
          </p:cNvPr>
          <p:cNvSpPr txBox="1"/>
          <p:nvPr userDrawn="1"/>
        </p:nvSpPr>
        <p:spPr>
          <a:xfrm>
            <a:off x="4132683" y="5285353"/>
            <a:ext cx="14091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Postdoctoral Researchers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963168D1-473C-12B8-9CAE-96FCC03616C6}"/>
              </a:ext>
            </a:extLst>
          </p:cNvPr>
          <p:cNvSpPr txBox="1"/>
          <p:nvPr userDrawn="1"/>
        </p:nvSpPr>
        <p:spPr>
          <a:xfrm>
            <a:off x="5931675" y="4859684"/>
            <a:ext cx="13327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422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B72E905D-8E62-1FA0-17D1-919C482BF210}"/>
              </a:ext>
            </a:extLst>
          </p:cNvPr>
          <p:cNvSpPr txBox="1"/>
          <p:nvPr userDrawn="1"/>
        </p:nvSpPr>
        <p:spPr>
          <a:xfrm>
            <a:off x="5931674" y="5285353"/>
            <a:ext cx="14091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Graduate Students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C4C48A08-7352-6B8D-FA54-71ED47F5C1E5}"/>
              </a:ext>
            </a:extLst>
          </p:cNvPr>
          <p:cNvSpPr txBox="1"/>
          <p:nvPr userDrawn="1"/>
        </p:nvSpPr>
        <p:spPr>
          <a:xfrm>
            <a:off x="7514870" y="4859684"/>
            <a:ext cx="13327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245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5AE98A0E-E6D2-96EC-BD5A-A54D8838AEED}"/>
              </a:ext>
            </a:extLst>
          </p:cNvPr>
          <p:cNvSpPr txBox="1"/>
          <p:nvPr userDrawn="1"/>
        </p:nvSpPr>
        <p:spPr>
          <a:xfrm>
            <a:off x="7514869" y="5285353"/>
            <a:ext cx="15067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Undergraduate Students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67634340-9194-5B70-E358-645BD132D4F0}"/>
              </a:ext>
            </a:extLst>
          </p:cNvPr>
          <p:cNvSpPr txBox="1"/>
          <p:nvPr userDrawn="1"/>
        </p:nvSpPr>
        <p:spPr>
          <a:xfrm>
            <a:off x="9313863" y="4859684"/>
            <a:ext cx="13327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44/9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2FDBCDEF-8132-6724-F44B-759834A8C1ED}"/>
              </a:ext>
            </a:extLst>
          </p:cNvPr>
          <p:cNvSpPr txBox="1"/>
          <p:nvPr userDrawn="1"/>
        </p:nvSpPr>
        <p:spPr>
          <a:xfrm>
            <a:off x="9313862" y="5285353"/>
            <a:ext cx="14091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Departments/</a:t>
            </a:r>
            <a:b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</a:b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Colleges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EDEAD88F-24CA-A2F4-AF49-99D6088A7306}"/>
              </a:ext>
            </a:extLst>
          </p:cNvPr>
          <p:cNvSpPr txBox="1"/>
          <p:nvPr userDrawn="1"/>
        </p:nvSpPr>
        <p:spPr>
          <a:xfrm>
            <a:off x="805912" y="758952"/>
            <a:ext cx="4659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5F05"/>
                </a:solidFill>
                <a:effectLst/>
                <a:uLnTx/>
                <a:uFillTx/>
              </a:rPr>
              <a:t>IGB Numbers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83BB3678-6221-1C4F-4425-F8EB6ECE6F48}"/>
              </a:ext>
            </a:extLst>
          </p:cNvPr>
          <p:cNvSpPr txBox="1"/>
          <p:nvPr userDrawn="1"/>
        </p:nvSpPr>
        <p:spPr>
          <a:xfrm>
            <a:off x="4056275" y="1757542"/>
            <a:ext cx="13327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15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42B60D4-2EED-E97F-3494-FDD5170C70AC}"/>
              </a:ext>
            </a:extLst>
          </p:cNvPr>
          <p:cNvSpPr txBox="1"/>
          <p:nvPr userDrawn="1"/>
        </p:nvSpPr>
        <p:spPr>
          <a:xfrm>
            <a:off x="4094479" y="2165276"/>
            <a:ext cx="13327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Research Themes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A6FC9918-E11E-5DA0-AD2C-C153C0A5AB55}"/>
              </a:ext>
            </a:extLst>
          </p:cNvPr>
          <p:cNvSpPr txBox="1"/>
          <p:nvPr userDrawn="1"/>
        </p:nvSpPr>
        <p:spPr>
          <a:xfrm>
            <a:off x="7362647" y="1750103"/>
            <a:ext cx="13327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7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7EE3602C-173A-7ED8-CCED-59F49A669B5C}"/>
              </a:ext>
            </a:extLst>
          </p:cNvPr>
          <p:cNvSpPr txBox="1"/>
          <p:nvPr userDrawn="1"/>
        </p:nvSpPr>
        <p:spPr>
          <a:xfrm>
            <a:off x="7362647" y="2152764"/>
            <a:ext cx="13327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12284B"/>
                </a:solidFill>
                <a:effectLst/>
                <a:uLnTx/>
                <a:uFillTx/>
              </a:rPr>
              <a:t>Strategic Partnerships</a:t>
            </a:r>
          </a:p>
        </p:txBody>
      </p:sp>
    </p:spTree>
    <p:extLst>
      <p:ext uri="{BB962C8B-B14F-4D97-AF65-F5344CB8AC3E}">
        <p14:creationId xmlns:p14="http://schemas.microsoft.com/office/powerpoint/2010/main" val="27408677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GB Resear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76876D-BEC0-4608-C9E5-BB2FD9E37A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730E3-03D1-1DF2-AF88-D4132F818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CARL R. WOESE INSTITUTE FOR GENOMIC BIOLOGY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EFE0C8-6B75-50DB-F024-E01C2218A79F}"/>
              </a:ext>
            </a:extLst>
          </p:cNvPr>
          <p:cNvSpPr txBox="1"/>
          <p:nvPr userDrawn="1"/>
        </p:nvSpPr>
        <p:spPr>
          <a:xfrm>
            <a:off x="805911" y="3142781"/>
            <a:ext cx="2205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Health &amp; </a:t>
            </a:r>
            <a:br>
              <a:rPr lang="en-US" sz="1800" b="1" dirty="0"/>
            </a:br>
            <a:r>
              <a:rPr lang="en-US" sz="1800" b="1" dirty="0"/>
              <a:t>Wellness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11ECCC6-B9B6-8D06-A656-042EB2A50556}"/>
              </a:ext>
            </a:extLst>
          </p:cNvPr>
          <p:cNvSpPr txBox="1"/>
          <p:nvPr userDrawn="1"/>
        </p:nvSpPr>
        <p:spPr>
          <a:xfrm>
            <a:off x="805911" y="3851927"/>
            <a:ext cx="23252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How the genome enhances, affects, or disrupts physical and mental wellbeing.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51BD44-D329-396A-2F94-A3C709720B42}"/>
              </a:ext>
            </a:extLst>
          </p:cNvPr>
          <p:cNvSpPr txBox="1"/>
          <p:nvPr userDrawn="1"/>
        </p:nvSpPr>
        <p:spPr>
          <a:xfrm>
            <a:off x="3666080" y="3142781"/>
            <a:ext cx="2205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Tech &amp; </a:t>
            </a:r>
            <a:br>
              <a:rPr lang="en-US" sz="1800" b="1" dirty="0"/>
            </a:br>
            <a:r>
              <a:rPr lang="en-US" sz="1800" b="1" dirty="0"/>
              <a:t>Society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35F72E-807D-51FC-02BB-5A2847B71D2B}"/>
              </a:ext>
            </a:extLst>
          </p:cNvPr>
          <p:cNvSpPr txBox="1"/>
          <p:nvPr userDrawn="1"/>
        </p:nvSpPr>
        <p:spPr>
          <a:xfrm>
            <a:off x="3666080" y="3851927"/>
            <a:ext cx="21066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Advancing our capability to shape the world and capacity to understand each other.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69454A-9C16-7308-503A-D9F548664F3E}"/>
              </a:ext>
            </a:extLst>
          </p:cNvPr>
          <p:cNvSpPr txBox="1"/>
          <p:nvPr userDrawn="1"/>
        </p:nvSpPr>
        <p:spPr>
          <a:xfrm>
            <a:off x="6526249" y="3142781"/>
            <a:ext cx="2205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Ag &amp; </a:t>
            </a:r>
            <a:br>
              <a:rPr lang="en-US" sz="1800" b="1" dirty="0"/>
            </a:br>
            <a:r>
              <a:rPr lang="en-US" sz="1800" b="1" dirty="0"/>
              <a:t>Energy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423B692-3D16-71B9-2726-6ACCBE26348C}"/>
              </a:ext>
            </a:extLst>
          </p:cNvPr>
          <p:cNvSpPr txBox="1"/>
          <p:nvPr userDrawn="1"/>
        </p:nvSpPr>
        <p:spPr>
          <a:xfrm>
            <a:off x="6526249" y="3851927"/>
            <a:ext cx="22051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Sustainably feeding and fueling a planet impacted by a changing global climate.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F6FD13E-8A87-F1BB-78AE-B08CA5C42C3B}"/>
              </a:ext>
            </a:extLst>
          </p:cNvPr>
          <p:cNvSpPr txBox="1"/>
          <p:nvPr userDrawn="1"/>
        </p:nvSpPr>
        <p:spPr>
          <a:xfrm>
            <a:off x="9386419" y="3067791"/>
            <a:ext cx="2344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Outreach &amp;</a:t>
            </a:r>
            <a:br>
              <a:rPr lang="en-US" b="1" dirty="0"/>
            </a:br>
            <a:r>
              <a:rPr lang="en-US" b="1" dirty="0"/>
              <a:t>Public Engagement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22C29C7-548A-B40C-08C9-650EB2FF0EB8}"/>
              </a:ext>
            </a:extLst>
          </p:cNvPr>
          <p:cNvSpPr txBox="1"/>
          <p:nvPr userDrawn="1"/>
        </p:nvSpPr>
        <p:spPr>
          <a:xfrm>
            <a:off x="9386420" y="3776937"/>
            <a:ext cx="20358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Encouraging the public to understand how genomics affects daily life and society.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F677A7-9F6C-197A-1F0A-CB0DAEFE92FC}"/>
              </a:ext>
            </a:extLst>
          </p:cNvPr>
          <p:cNvSpPr txBox="1"/>
          <p:nvPr userDrawn="1"/>
        </p:nvSpPr>
        <p:spPr>
          <a:xfrm>
            <a:off x="805912" y="758952"/>
            <a:ext cx="4659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5F05"/>
                </a:solidFill>
              </a:rPr>
              <a:t>IGB Research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1FAF86-A42E-2F54-7AF1-2CDBB6DB8B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30949" y="2321302"/>
            <a:ext cx="685800" cy="685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041E2A-74D1-D701-40FA-CB16597339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2691" y="2327652"/>
            <a:ext cx="787400" cy="673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6DFD74-807E-0A7E-49DD-9AB556CD5DA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63800" y="2321302"/>
            <a:ext cx="787400" cy="685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8C5FB0-C151-344F-0526-D369820864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557189" y="2314952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1748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GB Research Themes Li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704413-C353-0B83-A712-DDA14C3951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E7ADE2-F76F-EFC4-D265-AA540B77B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13294B"/>
                </a:solidFill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48355F-5921-2C4F-C451-7D68A1A6327F}"/>
              </a:ext>
            </a:extLst>
          </p:cNvPr>
          <p:cNvSpPr txBox="1"/>
          <p:nvPr userDrawn="1"/>
        </p:nvSpPr>
        <p:spPr>
          <a:xfrm>
            <a:off x="805912" y="1330036"/>
            <a:ext cx="10492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 Challenges in Science and Society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D0A9F05-5864-1E33-C36D-6BD0E6B489B0}"/>
              </a:ext>
            </a:extLst>
          </p:cNvPr>
          <p:cNvSpPr txBox="1"/>
          <p:nvPr userDrawn="1"/>
        </p:nvSpPr>
        <p:spPr>
          <a:xfrm>
            <a:off x="804672" y="758952"/>
            <a:ext cx="10649527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3600" b="1" dirty="0">
                <a:solidFill>
                  <a:srgbClr val="FF5F05"/>
                </a:solidFill>
              </a:rPr>
              <a:t>IGB Research Themes</a:t>
            </a:r>
            <a:endParaRPr lang="en-US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3BE49E-7569-26F4-389A-412B06D756E4}"/>
              </a:ext>
            </a:extLst>
          </p:cNvPr>
          <p:cNvSpPr txBox="1"/>
          <p:nvPr userDrawn="1"/>
        </p:nvSpPr>
        <p:spPr>
          <a:xfrm>
            <a:off x="805909" y="1833939"/>
            <a:ext cx="5970447" cy="3803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Anticancer Discovery from Pets to People</a:t>
            </a:r>
          </a:p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Biosystems Design</a:t>
            </a:r>
          </a:p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Center for Artificial Intelligence and Modeling</a:t>
            </a:r>
          </a:p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Center for Genomic Diagnostics</a:t>
            </a:r>
          </a:p>
          <a:p>
            <a:pPr>
              <a:lnSpc>
                <a:spcPct val="200000"/>
              </a:lnSpc>
              <a:spcAft>
                <a:spcPts val="400"/>
              </a:spcAft>
              <a:defRPr/>
            </a:pPr>
            <a:r>
              <a:rPr kumimoji="0" lang="en-US" sz="15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Center for Indigenous Science</a:t>
            </a:r>
          </a:p>
          <a:p>
            <a:pPr marL="0"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Crops And Microbes for </a:t>
            </a:r>
            <a:r>
              <a:rPr kumimoji="0" lang="en-US" sz="140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BioEconomy</a:t>
            </a: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Resilience and Sustainability</a:t>
            </a:r>
          </a:p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Environmental Impact on Reproductive Health</a:t>
            </a:r>
          </a:p>
          <a:p>
            <a:pPr marL="0"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Gene Networks in Neural &amp; Developmental Plasticity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B84B18-5CBE-3F84-1F68-ED9772DFD6BE}"/>
              </a:ext>
            </a:extLst>
          </p:cNvPr>
          <p:cNvSpPr txBox="1"/>
          <p:nvPr userDrawn="1"/>
        </p:nvSpPr>
        <p:spPr>
          <a:xfrm>
            <a:off x="6618967" y="1833939"/>
            <a:ext cx="5294999" cy="3329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Genomic Security and Privacy</a:t>
            </a:r>
          </a:p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Infection Genomics for One Health</a:t>
            </a:r>
          </a:p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Microbiome Metabolic Engineering</a:t>
            </a:r>
          </a:p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Mining for anti-infectious Molecules from Genomes</a:t>
            </a:r>
          </a:p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Multi-Cellular Engineered Living Systems</a:t>
            </a:r>
          </a:p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Photosynthesis &amp; Food Security </a:t>
            </a:r>
          </a:p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Regenerative Biology &amp; Tissue Engineering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43C5710-D1AE-19F1-AFE2-4CFAEDCD6979}"/>
              </a:ext>
            </a:extLst>
          </p:cNvPr>
          <p:cNvGrpSpPr/>
          <p:nvPr userDrawn="1"/>
        </p:nvGrpSpPr>
        <p:grpSpPr>
          <a:xfrm>
            <a:off x="6699748" y="2355274"/>
            <a:ext cx="4819110" cy="2869872"/>
            <a:chOff x="6543963" y="2406072"/>
            <a:chExt cx="4886037" cy="2869872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ED3027D-5B76-9DB4-BD52-CE56528149F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43963" y="2406072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AFE3165-AF90-9738-73E2-BACFF508AEA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43963" y="2884384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3D1FFAC-61B8-D92E-9CC6-FD5E13D8C3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43963" y="3362696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259C23F-1339-5828-7B5D-B701D6ADDE9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43963" y="3841008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37F6644-0227-BB2A-6B79-95051DACB2F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43963" y="4319320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DDE7CAE-C336-4543-B86F-6AF2D5B4D00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43963" y="4797632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13FA905-0908-6223-FB0D-A2014686B25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43963" y="5275944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F2E6202-0026-B4D4-FE4A-4BE7542D5E5E}"/>
              </a:ext>
            </a:extLst>
          </p:cNvPr>
          <p:cNvGrpSpPr/>
          <p:nvPr userDrawn="1"/>
        </p:nvGrpSpPr>
        <p:grpSpPr>
          <a:xfrm>
            <a:off x="886693" y="2355274"/>
            <a:ext cx="5294999" cy="3345545"/>
            <a:chOff x="886693" y="2355274"/>
            <a:chExt cx="4886037" cy="3345545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744B253-627C-ED0C-6DCE-C2462E4EF4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693" y="2355274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0437193-C34D-883D-17DA-F02C4600896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693" y="2833586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3E7D70E-EAAF-7084-3DDA-F5D977003B8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693" y="3311898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9659460-FAED-B19F-174C-9A5690DA8E7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693" y="3790210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7AB64BA-E3CD-BE33-F46F-C408F257D0D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693" y="4268522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9296866-4D7F-3BAD-41D4-1B6A9CACA9D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693" y="4746834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B863EC1-3942-D3ED-3BDF-709B75B87DA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693" y="5225146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B62B1DA-4208-D893-81D0-BDE7636D7F7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693" y="5700819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222331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GB Research Portfoli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704413-C353-0B83-A712-DDA14C3951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E7ADE2-F76F-EFC4-D265-AA540B77B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13294B"/>
                </a:solidFill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48355F-5921-2C4F-C451-7D68A1A6327F}"/>
              </a:ext>
            </a:extLst>
          </p:cNvPr>
          <p:cNvSpPr txBox="1"/>
          <p:nvPr userDrawn="1"/>
        </p:nvSpPr>
        <p:spPr>
          <a:xfrm>
            <a:off x="805912" y="1330036"/>
            <a:ext cx="10492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Ongoing Strategic Partnerships and Initiatives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156CDD-81AE-308E-7F81-C9F1474D85AD}"/>
              </a:ext>
            </a:extLst>
          </p:cNvPr>
          <p:cNvSpPr txBox="1"/>
          <p:nvPr userDrawn="1"/>
        </p:nvSpPr>
        <p:spPr>
          <a:xfrm>
            <a:off x="1752639" y="1903056"/>
            <a:ext cx="4084743" cy="820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African </a:t>
            </a:r>
            <a:r>
              <a:rPr kumimoji="0" lang="en-US" sz="1100" b="1" i="0" u="none" strike="noStrike" kern="0" cap="none" spc="1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BioGenome</a:t>
            </a:r>
            <a:r>
              <a:rPr kumimoji="0" lang="en-US" sz="1100" b="1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Project</a:t>
            </a:r>
          </a:p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Building infrastructure to generate, analyze and deploy genomics data for the sustainable use of biodiversity and agriculture across Africa, with 32 institutional partners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9ECE72B-0BB5-C13A-3848-EC099F162C71}"/>
              </a:ext>
            </a:extLst>
          </p:cNvPr>
          <p:cNvCxnSpPr>
            <a:cxnSpLocks/>
          </p:cNvCxnSpPr>
          <p:nvPr userDrawn="1"/>
        </p:nvCxnSpPr>
        <p:spPr>
          <a:xfrm>
            <a:off x="1847273" y="2872511"/>
            <a:ext cx="399592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0042261A-8ABD-E7B1-BEFA-BAF1C6A5BDBC}"/>
              </a:ext>
            </a:extLst>
          </p:cNvPr>
          <p:cNvSpPr txBox="1"/>
          <p:nvPr userDrawn="1"/>
        </p:nvSpPr>
        <p:spPr>
          <a:xfrm>
            <a:off x="1752639" y="2997565"/>
            <a:ext cx="4089361" cy="820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Chan Zuckerberg </a:t>
            </a:r>
            <a:r>
              <a:rPr kumimoji="0" lang="en-US" sz="1100" b="1" i="0" u="none" strike="noStrike" kern="0" cap="none" spc="1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Biohub</a:t>
            </a:r>
            <a:r>
              <a:rPr kumimoji="0" lang="en-US" sz="1100" b="1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Chicago</a:t>
            </a:r>
          </a:p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Engineering technologies to understand and treat inflammatory states, with University of Chicago, University of Illinois Urbana-Champaign, and Northwestern University 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39C565C-191B-5B45-9CC5-3DAD1FEE0590}"/>
              </a:ext>
            </a:extLst>
          </p:cNvPr>
          <p:cNvCxnSpPr>
            <a:cxnSpLocks/>
          </p:cNvCxnSpPr>
          <p:nvPr userDrawn="1"/>
        </p:nvCxnSpPr>
        <p:spPr>
          <a:xfrm>
            <a:off x="1847273" y="3957784"/>
            <a:ext cx="399592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F405A87E-63E8-5D6E-ECEC-F1981ACF866C}"/>
              </a:ext>
            </a:extLst>
          </p:cNvPr>
          <p:cNvSpPr txBox="1"/>
          <p:nvPr userDrawn="1"/>
        </p:nvSpPr>
        <p:spPr>
          <a:xfrm>
            <a:off x="1752639" y="4089781"/>
            <a:ext cx="4089361" cy="482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High Performance Biological Computing </a:t>
            </a:r>
          </a:p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Carver Biotechnology Center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E331A68-ACDE-EFA6-47F7-CD93313F555B}"/>
              </a:ext>
            </a:extLst>
          </p:cNvPr>
          <p:cNvCxnSpPr>
            <a:cxnSpLocks/>
          </p:cNvCxnSpPr>
          <p:nvPr userDrawn="1"/>
        </p:nvCxnSpPr>
        <p:spPr>
          <a:xfrm>
            <a:off x="1847273" y="4726728"/>
            <a:ext cx="399592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3F71B6AB-876B-2F65-F347-BA8A1B28DF5D}"/>
              </a:ext>
            </a:extLst>
          </p:cNvPr>
          <p:cNvSpPr txBox="1"/>
          <p:nvPr userDrawn="1"/>
        </p:nvSpPr>
        <p:spPr>
          <a:xfrm>
            <a:off x="7280603" y="1966927"/>
            <a:ext cx="4089361" cy="820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Molecule Maker Lab Institute</a:t>
            </a:r>
          </a:p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Interdisciplinary initiative with leaders in AI and organic synthesis with Penn State and Rochester Institute of Technology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CC0BCE9-36F5-8418-0138-A7B07D2B636E}"/>
              </a:ext>
            </a:extLst>
          </p:cNvPr>
          <p:cNvSpPr txBox="1"/>
          <p:nvPr userDrawn="1"/>
        </p:nvSpPr>
        <p:spPr>
          <a:xfrm>
            <a:off x="7280603" y="3163744"/>
            <a:ext cx="4089361" cy="65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Personalized Nutrition Initiative</a:t>
            </a:r>
          </a:p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Partnership between IGB and the College of Agricultural, Consumer and Environmental Sciences (ACES)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9CAE71D-8837-8A04-6F5B-0DD371B485F4}"/>
              </a:ext>
            </a:extLst>
          </p:cNvPr>
          <p:cNvSpPr txBox="1"/>
          <p:nvPr userDrawn="1"/>
        </p:nvSpPr>
        <p:spPr>
          <a:xfrm>
            <a:off x="7280603" y="4082763"/>
            <a:ext cx="4089361" cy="482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Zeiss </a:t>
            </a:r>
            <a:r>
              <a:rPr kumimoji="0" lang="en-US" sz="1100" b="1" i="0" u="none" strike="noStrike" kern="0" cap="none" spc="1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Labs@location</a:t>
            </a:r>
            <a:r>
              <a:rPr kumimoji="0" lang="en-US" sz="1100" b="1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Partnership </a:t>
            </a:r>
          </a:p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Zeiss Microscopy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E10CDE9-31C5-8F62-77DE-BB098CB3086F}"/>
              </a:ext>
            </a:extLst>
          </p:cNvPr>
          <p:cNvCxnSpPr>
            <a:cxnSpLocks/>
          </p:cNvCxnSpPr>
          <p:nvPr userDrawn="1"/>
        </p:nvCxnSpPr>
        <p:spPr>
          <a:xfrm>
            <a:off x="7356763" y="3029454"/>
            <a:ext cx="399592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D3FE0CF-1C05-DE05-610E-37219BF8DCD6}"/>
              </a:ext>
            </a:extLst>
          </p:cNvPr>
          <p:cNvCxnSpPr>
            <a:cxnSpLocks/>
          </p:cNvCxnSpPr>
          <p:nvPr userDrawn="1"/>
        </p:nvCxnSpPr>
        <p:spPr>
          <a:xfrm>
            <a:off x="7356763" y="3957709"/>
            <a:ext cx="399592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82CC618-0288-B1BF-3DB0-BCA5A1D796F5}"/>
              </a:ext>
            </a:extLst>
          </p:cNvPr>
          <p:cNvCxnSpPr>
            <a:cxnSpLocks/>
          </p:cNvCxnSpPr>
          <p:nvPr userDrawn="1"/>
        </p:nvCxnSpPr>
        <p:spPr>
          <a:xfrm>
            <a:off x="7356763" y="4738182"/>
            <a:ext cx="399592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7D5F60BB-DE75-7ED1-3143-855008BA6AFA}"/>
              </a:ext>
            </a:extLst>
          </p:cNvPr>
          <p:cNvSpPr txBox="1"/>
          <p:nvPr userDrawn="1"/>
        </p:nvSpPr>
        <p:spPr>
          <a:xfrm>
            <a:off x="6397451" y="3112580"/>
            <a:ext cx="738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10" normalizeH="0" baseline="0" noProof="0" dirty="0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PNI</a:t>
            </a:r>
            <a:endParaRPr lang="en-US" sz="2400" dirty="0">
              <a:solidFill>
                <a:srgbClr val="1329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218B18D-B6FE-73B7-7D55-3432A79AA67C}"/>
              </a:ext>
            </a:extLst>
          </p:cNvPr>
          <p:cNvSpPr txBox="1"/>
          <p:nvPr userDrawn="1"/>
        </p:nvSpPr>
        <p:spPr>
          <a:xfrm>
            <a:off x="771234" y="4135599"/>
            <a:ext cx="9097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10" normalizeH="0" baseline="0" noProof="0" dirty="0" err="1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HPCBio</a:t>
            </a:r>
            <a:endParaRPr lang="en-US" sz="1400" dirty="0">
              <a:solidFill>
                <a:srgbClr val="1329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E60F751-47FF-3AFE-AF74-9662E7397C95}"/>
              </a:ext>
            </a:extLst>
          </p:cNvPr>
          <p:cNvSpPr txBox="1"/>
          <p:nvPr userDrawn="1"/>
        </p:nvSpPr>
        <p:spPr>
          <a:xfrm>
            <a:off x="804672" y="758952"/>
            <a:ext cx="10649527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3600" b="1" dirty="0">
                <a:solidFill>
                  <a:srgbClr val="FF5F05"/>
                </a:solidFill>
              </a:rPr>
              <a:t>IGB Research Portfolio</a:t>
            </a:r>
            <a:endParaRPr lang="en-US" sz="3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44EB27-23DD-376E-C223-99AF5B658A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3430" y="1860083"/>
            <a:ext cx="850534" cy="8207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817535-CD1C-27BF-A7C8-0029C21228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9229" y="2883416"/>
            <a:ext cx="824761" cy="8787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96E589-9ACF-1874-E179-AF48B68EBEA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16839" y="4127443"/>
            <a:ext cx="700135" cy="6863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B365480-FF88-05C0-9434-EEED3A467B8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23889" y="2023617"/>
            <a:ext cx="686035" cy="78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45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blicati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D1A35450-01CB-A027-2552-7A4ADE452F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A5B9474D-D193-C256-B1B7-462FDD70E4B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36A2E9-BEAE-1058-841A-FC15AEB21C62}"/>
              </a:ext>
            </a:extLst>
          </p:cNvPr>
          <p:cNvSpPr txBox="1"/>
          <p:nvPr userDrawn="1"/>
        </p:nvSpPr>
        <p:spPr>
          <a:xfrm>
            <a:off x="491406" y="348887"/>
            <a:ext cx="3504861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3620"/>
              </a:lnSpc>
            </a:pPr>
            <a:r>
              <a:rPr lang="en-US" sz="3600" b="1" dirty="0">
                <a:solidFill>
                  <a:srgbClr val="FF5F05"/>
                </a:solidFill>
              </a:rPr>
              <a:t>Organization </a:t>
            </a:r>
          </a:p>
          <a:p>
            <a:pPr>
              <a:lnSpc>
                <a:spcPts val="3620"/>
              </a:lnSpc>
            </a:pPr>
            <a:r>
              <a:rPr lang="en-US" sz="3600" b="1" dirty="0">
                <a:solidFill>
                  <a:srgbClr val="FF5F05"/>
                </a:solidFill>
              </a:rPr>
              <a:t>at IGB</a:t>
            </a:r>
            <a:endParaRPr lang="en-US" sz="3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6D1074-8BD2-7AA3-CFBF-749DE14EAC9A}"/>
              </a:ext>
            </a:extLst>
          </p:cNvPr>
          <p:cNvSpPr/>
          <p:nvPr userDrawn="1"/>
        </p:nvSpPr>
        <p:spPr>
          <a:xfrm>
            <a:off x="0" y="6766559"/>
            <a:ext cx="12192000" cy="91440"/>
          </a:xfrm>
          <a:prstGeom prst="rect">
            <a:avLst/>
          </a:prstGeom>
          <a:solidFill>
            <a:srgbClr val="FF5F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orange letter on a blue background&#10;&#10;Description automatically generated">
            <a:extLst>
              <a:ext uri="{FF2B5EF4-FFF2-40B4-BE49-F238E27FC236}">
                <a16:creationId xmlns:a16="http://schemas.microsoft.com/office/drawing/2014/main" id="{11640737-FBA3-456E-109D-3CA78711F8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732" y="6174377"/>
            <a:ext cx="549831" cy="68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460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ic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FF2AF73E-DA6B-0F5B-292A-4DEDDE6089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4864608"/>
            <a:ext cx="5595200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spcBef>
                <a:spcPts val="600"/>
              </a:spcBef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 name, title // Unit // University // Date</a:t>
            </a:r>
          </a:p>
          <a:p>
            <a:pPr lvl="0"/>
            <a:r>
              <a:rPr lang="en-US" dirty="0"/>
              <a:t>Carl R. </a:t>
            </a:r>
            <a:r>
              <a:rPr lang="en-US" dirty="0" err="1"/>
              <a:t>Woese</a:t>
            </a:r>
            <a:r>
              <a:rPr lang="en-US" dirty="0"/>
              <a:t> Institute for Genomic Biology</a:t>
            </a:r>
          </a:p>
          <a:p>
            <a:pPr lvl="0"/>
            <a:r>
              <a:rPr lang="en-US" dirty="0"/>
              <a:t>University of Illinois Urbana-Champaign</a:t>
            </a:r>
          </a:p>
          <a:p>
            <a:pPr lvl="0"/>
            <a:r>
              <a:rPr lang="en-US" dirty="0"/>
              <a:t>Date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97211E7-1002-1A5A-DF64-5E0A165E6E9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837" y="2240280"/>
            <a:ext cx="5595200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71943385-859C-A13D-DF6A-E43C018B00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1951" y="352371"/>
            <a:ext cx="3390900" cy="1193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1122CB6-B5CD-5800-8214-741E1D8072D8}"/>
              </a:ext>
            </a:extLst>
          </p:cNvPr>
          <p:cNvSpPr/>
          <p:nvPr userDrawn="1"/>
        </p:nvSpPr>
        <p:spPr>
          <a:xfrm>
            <a:off x="3048" y="6766559"/>
            <a:ext cx="12188952" cy="91440"/>
          </a:xfrm>
          <a:prstGeom prst="rect">
            <a:avLst/>
          </a:prstGeom>
          <a:solidFill>
            <a:srgbClr val="FF5F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D2A03815-88D2-804B-3E90-8FE21A42E91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078130" y="995819"/>
            <a:ext cx="5113870" cy="5865356"/>
          </a:xfrm>
          <a:custGeom>
            <a:avLst/>
            <a:gdLst>
              <a:gd name="connsiteX0" fmla="*/ 852329 w 5113870"/>
              <a:gd name="connsiteY0" fmla="*/ 0 h 5862181"/>
              <a:gd name="connsiteX1" fmla="*/ 4261541 w 5113870"/>
              <a:gd name="connsiteY1" fmla="*/ 0 h 5862181"/>
              <a:gd name="connsiteX2" fmla="*/ 5113870 w 5113870"/>
              <a:gd name="connsiteY2" fmla="*/ 852329 h 5862181"/>
              <a:gd name="connsiteX3" fmla="*/ 5113870 w 5113870"/>
              <a:gd name="connsiteY3" fmla="*/ 5862181 h 5862181"/>
              <a:gd name="connsiteX4" fmla="*/ 5113870 w 5113870"/>
              <a:gd name="connsiteY4" fmla="*/ 5862181 h 5862181"/>
              <a:gd name="connsiteX5" fmla="*/ 0 w 5113870"/>
              <a:gd name="connsiteY5" fmla="*/ 5862181 h 5862181"/>
              <a:gd name="connsiteX6" fmla="*/ 0 w 5113870"/>
              <a:gd name="connsiteY6" fmla="*/ 5862181 h 5862181"/>
              <a:gd name="connsiteX7" fmla="*/ 0 w 5113870"/>
              <a:gd name="connsiteY7" fmla="*/ 852329 h 5862181"/>
              <a:gd name="connsiteX8" fmla="*/ 852329 w 5113870"/>
              <a:gd name="connsiteY8" fmla="*/ 0 h 5862181"/>
              <a:gd name="connsiteX0" fmla="*/ 852329 w 5294317"/>
              <a:gd name="connsiteY0" fmla="*/ 0 h 5862181"/>
              <a:gd name="connsiteX1" fmla="*/ 5074341 w 5294317"/>
              <a:gd name="connsiteY1" fmla="*/ 12700 h 5862181"/>
              <a:gd name="connsiteX2" fmla="*/ 5113870 w 5294317"/>
              <a:gd name="connsiteY2" fmla="*/ 852329 h 5862181"/>
              <a:gd name="connsiteX3" fmla="*/ 5113870 w 5294317"/>
              <a:gd name="connsiteY3" fmla="*/ 5862181 h 5862181"/>
              <a:gd name="connsiteX4" fmla="*/ 5113870 w 5294317"/>
              <a:gd name="connsiteY4" fmla="*/ 5862181 h 5862181"/>
              <a:gd name="connsiteX5" fmla="*/ 0 w 5294317"/>
              <a:gd name="connsiteY5" fmla="*/ 5862181 h 5862181"/>
              <a:gd name="connsiteX6" fmla="*/ 0 w 5294317"/>
              <a:gd name="connsiteY6" fmla="*/ 5862181 h 5862181"/>
              <a:gd name="connsiteX7" fmla="*/ 0 w 5294317"/>
              <a:gd name="connsiteY7" fmla="*/ 852329 h 5862181"/>
              <a:gd name="connsiteX8" fmla="*/ 852329 w 5294317"/>
              <a:gd name="connsiteY8" fmla="*/ 0 h 5862181"/>
              <a:gd name="connsiteX0" fmla="*/ 852329 w 5317339"/>
              <a:gd name="connsiteY0" fmla="*/ 0 h 5862181"/>
              <a:gd name="connsiteX1" fmla="*/ 5106091 w 5317339"/>
              <a:gd name="connsiteY1" fmla="*/ 15875 h 5862181"/>
              <a:gd name="connsiteX2" fmla="*/ 5113870 w 5317339"/>
              <a:gd name="connsiteY2" fmla="*/ 852329 h 5862181"/>
              <a:gd name="connsiteX3" fmla="*/ 5113870 w 5317339"/>
              <a:gd name="connsiteY3" fmla="*/ 5862181 h 5862181"/>
              <a:gd name="connsiteX4" fmla="*/ 5113870 w 5317339"/>
              <a:gd name="connsiteY4" fmla="*/ 5862181 h 5862181"/>
              <a:gd name="connsiteX5" fmla="*/ 0 w 5317339"/>
              <a:gd name="connsiteY5" fmla="*/ 5862181 h 5862181"/>
              <a:gd name="connsiteX6" fmla="*/ 0 w 5317339"/>
              <a:gd name="connsiteY6" fmla="*/ 5862181 h 5862181"/>
              <a:gd name="connsiteX7" fmla="*/ 0 w 5317339"/>
              <a:gd name="connsiteY7" fmla="*/ 852329 h 5862181"/>
              <a:gd name="connsiteX8" fmla="*/ 852329 w 5317339"/>
              <a:gd name="connsiteY8" fmla="*/ 0 h 5862181"/>
              <a:gd name="connsiteX0" fmla="*/ 852329 w 5118831"/>
              <a:gd name="connsiteY0" fmla="*/ 0 h 5862181"/>
              <a:gd name="connsiteX1" fmla="*/ 5106091 w 5118831"/>
              <a:gd name="connsiteY1" fmla="*/ 15875 h 5862181"/>
              <a:gd name="connsiteX2" fmla="*/ 5113870 w 5118831"/>
              <a:gd name="connsiteY2" fmla="*/ 852329 h 5862181"/>
              <a:gd name="connsiteX3" fmla="*/ 5113870 w 5118831"/>
              <a:gd name="connsiteY3" fmla="*/ 5862181 h 5862181"/>
              <a:gd name="connsiteX4" fmla="*/ 5113870 w 5118831"/>
              <a:gd name="connsiteY4" fmla="*/ 5862181 h 5862181"/>
              <a:gd name="connsiteX5" fmla="*/ 0 w 5118831"/>
              <a:gd name="connsiteY5" fmla="*/ 5862181 h 5862181"/>
              <a:gd name="connsiteX6" fmla="*/ 0 w 5118831"/>
              <a:gd name="connsiteY6" fmla="*/ 5862181 h 5862181"/>
              <a:gd name="connsiteX7" fmla="*/ 0 w 5118831"/>
              <a:gd name="connsiteY7" fmla="*/ 852329 h 5862181"/>
              <a:gd name="connsiteX8" fmla="*/ 852329 w 5118831"/>
              <a:gd name="connsiteY8" fmla="*/ 0 h 5862181"/>
              <a:gd name="connsiteX0" fmla="*/ 852329 w 5117043"/>
              <a:gd name="connsiteY0" fmla="*/ 6350 h 5868531"/>
              <a:gd name="connsiteX1" fmla="*/ 5102916 w 5117043"/>
              <a:gd name="connsiteY1" fmla="*/ 0 h 5868531"/>
              <a:gd name="connsiteX2" fmla="*/ 5113870 w 5117043"/>
              <a:gd name="connsiteY2" fmla="*/ 858679 h 5868531"/>
              <a:gd name="connsiteX3" fmla="*/ 5113870 w 5117043"/>
              <a:gd name="connsiteY3" fmla="*/ 5868531 h 5868531"/>
              <a:gd name="connsiteX4" fmla="*/ 5113870 w 5117043"/>
              <a:gd name="connsiteY4" fmla="*/ 5868531 h 5868531"/>
              <a:gd name="connsiteX5" fmla="*/ 0 w 5117043"/>
              <a:gd name="connsiteY5" fmla="*/ 5868531 h 5868531"/>
              <a:gd name="connsiteX6" fmla="*/ 0 w 5117043"/>
              <a:gd name="connsiteY6" fmla="*/ 5868531 h 5868531"/>
              <a:gd name="connsiteX7" fmla="*/ 0 w 5117043"/>
              <a:gd name="connsiteY7" fmla="*/ 858679 h 5868531"/>
              <a:gd name="connsiteX8" fmla="*/ 852329 w 5117043"/>
              <a:gd name="connsiteY8" fmla="*/ 6350 h 5868531"/>
              <a:gd name="connsiteX0" fmla="*/ 852329 w 5118831"/>
              <a:gd name="connsiteY0" fmla="*/ 0 h 5862181"/>
              <a:gd name="connsiteX1" fmla="*/ 5106091 w 5118831"/>
              <a:gd name="connsiteY1" fmla="*/ 3175 h 5862181"/>
              <a:gd name="connsiteX2" fmla="*/ 5113870 w 5118831"/>
              <a:gd name="connsiteY2" fmla="*/ 852329 h 5862181"/>
              <a:gd name="connsiteX3" fmla="*/ 5113870 w 5118831"/>
              <a:gd name="connsiteY3" fmla="*/ 5862181 h 5862181"/>
              <a:gd name="connsiteX4" fmla="*/ 5113870 w 5118831"/>
              <a:gd name="connsiteY4" fmla="*/ 5862181 h 5862181"/>
              <a:gd name="connsiteX5" fmla="*/ 0 w 5118831"/>
              <a:gd name="connsiteY5" fmla="*/ 5862181 h 5862181"/>
              <a:gd name="connsiteX6" fmla="*/ 0 w 5118831"/>
              <a:gd name="connsiteY6" fmla="*/ 5862181 h 5862181"/>
              <a:gd name="connsiteX7" fmla="*/ 0 w 5118831"/>
              <a:gd name="connsiteY7" fmla="*/ 852329 h 5862181"/>
              <a:gd name="connsiteX8" fmla="*/ 852329 w 5118831"/>
              <a:gd name="connsiteY8" fmla="*/ 0 h 5862181"/>
              <a:gd name="connsiteX0" fmla="*/ 852329 w 5113955"/>
              <a:gd name="connsiteY0" fmla="*/ 6350 h 5868531"/>
              <a:gd name="connsiteX1" fmla="*/ 5093391 w 5113955"/>
              <a:gd name="connsiteY1" fmla="*/ 0 h 5868531"/>
              <a:gd name="connsiteX2" fmla="*/ 5113870 w 5113955"/>
              <a:gd name="connsiteY2" fmla="*/ 858679 h 5868531"/>
              <a:gd name="connsiteX3" fmla="*/ 5113870 w 5113955"/>
              <a:gd name="connsiteY3" fmla="*/ 5868531 h 5868531"/>
              <a:gd name="connsiteX4" fmla="*/ 5113870 w 5113955"/>
              <a:gd name="connsiteY4" fmla="*/ 5868531 h 5868531"/>
              <a:gd name="connsiteX5" fmla="*/ 0 w 5113955"/>
              <a:gd name="connsiteY5" fmla="*/ 5868531 h 5868531"/>
              <a:gd name="connsiteX6" fmla="*/ 0 w 5113955"/>
              <a:gd name="connsiteY6" fmla="*/ 5868531 h 5868531"/>
              <a:gd name="connsiteX7" fmla="*/ 0 w 5113955"/>
              <a:gd name="connsiteY7" fmla="*/ 858679 h 5868531"/>
              <a:gd name="connsiteX8" fmla="*/ 852329 w 5113955"/>
              <a:gd name="connsiteY8" fmla="*/ 6350 h 5868531"/>
              <a:gd name="connsiteX0" fmla="*/ 852329 w 5117043"/>
              <a:gd name="connsiteY0" fmla="*/ 3175 h 5865356"/>
              <a:gd name="connsiteX1" fmla="*/ 5102916 w 5117043"/>
              <a:gd name="connsiteY1" fmla="*/ 0 h 5865356"/>
              <a:gd name="connsiteX2" fmla="*/ 5113870 w 5117043"/>
              <a:gd name="connsiteY2" fmla="*/ 855504 h 5865356"/>
              <a:gd name="connsiteX3" fmla="*/ 5113870 w 5117043"/>
              <a:gd name="connsiteY3" fmla="*/ 5865356 h 5865356"/>
              <a:gd name="connsiteX4" fmla="*/ 5113870 w 5117043"/>
              <a:gd name="connsiteY4" fmla="*/ 5865356 h 5865356"/>
              <a:gd name="connsiteX5" fmla="*/ 0 w 5117043"/>
              <a:gd name="connsiteY5" fmla="*/ 5865356 h 5865356"/>
              <a:gd name="connsiteX6" fmla="*/ 0 w 5117043"/>
              <a:gd name="connsiteY6" fmla="*/ 5865356 h 5865356"/>
              <a:gd name="connsiteX7" fmla="*/ 0 w 5117043"/>
              <a:gd name="connsiteY7" fmla="*/ 855504 h 5865356"/>
              <a:gd name="connsiteX8" fmla="*/ 852329 w 5117043"/>
              <a:gd name="connsiteY8" fmla="*/ 3175 h 5865356"/>
              <a:gd name="connsiteX0" fmla="*/ 852329 w 5421039"/>
              <a:gd name="connsiteY0" fmla="*/ 3175 h 5865356"/>
              <a:gd name="connsiteX1" fmla="*/ 5102916 w 5421039"/>
              <a:gd name="connsiteY1" fmla="*/ 0 h 5865356"/>
              <a:gd name="connsiteX2" fmla="*/ 5113870 w 5421039"/>
              <a:gd name="connsiteY2" fmla="*/ 5865356 h 5865356"/>
              <a:gd name="connsiteX3" fmla="*/ 5113870 w 5421039"/>
              <a:gd name="connsiteY3" fmla="*/ 5865356 h 5865356"/>
              <a:gd name="connsiteX4" fmla="*/ 0 w 5421039"/>
              <a:gd name="connsiteY4" fmla="*/ 5865356 h 5865356"/>
              <a:gd name="connsiteX5" fmla="*/ 0 w 5421039"/>
              <a:gd name="connsiteY5" fmla="*/ 5865356 h 5865356"/>
              <a:gd name="connsiteX6" fmla="*/ 0 w 5421039"/>
              <a:gd name="connsiteY6" fmla="*/ 855504 h 5865356"/>
              <a:gd name="connsiteX7" fmla="*/ 852329 w 5421039"/>
              <a:gd name="connsiteY7" fmla="*/ 3175 h 5865356"/>
              <a:gd name="connsiteX0" fmla="*/ 852329 w 5642211"/>
              <a:gd name="connsiteY0" fmla="*/ 3175 h 5865356"/>
              <a:gd name="connsiteX1" fmla="*/ 5102916 w 5642211"/>
              <a:gd name="connsiteY1" fmla="*/ 0 h 5865356"/>
              <a:gd name="connsiteX2" fmla="*/ 5113870 w 5642211"/>
              <a:gd name="connsiteY2" fmla="*/ 5865356 h 5865356"/>
              <a:gd name="connsiteX3" fmla="*/ 5113870 w 5642211"/>
              <a:gd name="connsiteY3" fmla="*/ 5865356 h 5865356"/>
              <a:gd name="connsiteX4" fmla="*/ 0 w 5642211"/>
              <a:gd name="connsiteY4" fmla="*/ 5865356 h 5865356"/>
              <a:gd name="connsiteX5" fmla="*/ 0 w 5642211"/>
              <a:gd name="connsiteY5" fmla="*/ 5865356 h 5865356"/>
              <a:gd name="connsiteX6" fmla="*/ 0 w 5642211"/>
              <a:gd name="connsiteY6" fmla="*/ 855504 h 5865356"/>
              <a:gd name="connsiteX7" fmla="*/ 852329 w 5642211"/>
              <a:gd name="connsiteY7" fmla="*/ 3175 h 5865356"/>
              <a:gd name="connsiteX0" fmla="*/ 852329 w 5642211"/>
              <a:gd name="connsiteY0" fmla="*/ 3175 h 5865356"/>
              <a:gd name="connsiteX1" fmla="*/ 5102916 w 5642211"/>
              <a:gd name="connsiteY1" fmla="*/ 0 h 5865356"/>
              <a:gd name="connsiteX2" fmla="*/ 5113870 w 5642211"/>
              <a:gd name="connsiteY2" fmla="*/ 5865356 h 5865356"/>
              <a:gd name="connsiteX3" fmla="*/ 5113870 w 5642211"/>
              <a:gd name="connsiteY3" fmla="*/ 5865356 h 5865356"/>
              <a:gd name="connsiteX4" fmla="*/ 0 w 5642211"/>
              <a:gd name="connsiteY4" fmla="*/ 5865356 h 5865356"/>
              <a:gd name="connsiteX5" fmla="*/ 0 w 5642211"/>
              <a:gd name="connsiteY5" fmla="*/ 5865356 h 5865356"/>
              <a:gd name="connsiteX6" fmla="*/ 0 w 5642211"/>
              <a:gd name="connsiteY6" fmla="*/ 855504 h 5865356"/>
              <a:gd name="connsiteX7" fmla="*/ 852329 w 5642211"/>
              <a:gd name="connsiteY7" fmla="*/ 3175 h 5865356"/>
              <a:gd name="connsiteX0" fmla="*/ 852329 w 5113870"/>
              <a:gd name="connsiteY0" fmla="*/ 3175 h 5865356"/>
              <a:gd name="connsiteX1" fmla="*/ 5102916 w 5113870"/>
              <a:gd name="connsiteY1" fmla="*/ 0 h 5865356"/>
              <a:gd name="connsiteX2" fmla="*/ 5113870 w 5113870"/>
              <a:gd name="connsiteY2" fmla="*/ 5865356 h 5865356"/>
              <a:gd name="connsiteX3" fmla="*/ 5113870 w 5113870"/>
              <a:gd name="connsiteY3" fmla="*/ 5865356 h 5865356"/>
              <a:gd name="connsiteX4" fmla="*/ 0 w 5113870"/>
              <a:gd name="connsiteY4" fmla="*/ 5865356 h 5865356"/>
              <a:gd name="connsiteX5" fmla="*/ 0 w 5113870"/>
              <a:gd name="connsiteY5" fmla="*/ 5865356 h 5865356"/>
              <a:gd name="connsiteX6" fmla="*/ 0 w 5113870"/>
              <a:gd name="connsiteY6" fmla="*/ 855504 h 5865356"/>
              <a:gd name="connsiteX7" fmla="*/ 852329 w 5113870"/>
              <a:gd name="connsiteY7" fmla="*/ 3175 h 5865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13870" h="5865356">
                <a:moveTo>
                  <a:pt x="852329" y="3175"/>
                </a:moveTo>
                <a:lnTo>
                  <a:pt x="5102916" y="0"/>
                </a:lnTo>
                <a:cubicBezTo>
                  <a:pt x="5108393" y="2932678"/>
                  <a:pt x="5112044" y="4887797"/>
                  <a:pt x="5113870" y="5865356"/>
                </a:cubicBezTo>
                <a:lnTo>
                  <a:pt x="5113870" y="5865356"/>
                </a:lnTo>
                <a:lnTo>
                  <a:pt x="0" y="5865356"/>
                </a:lnTo>
                <a:lnTo>
                  <a:pt x="0" y="5865356"/>
                </a:lnTo>
                <a:lnTo>
                  <a:pt x="0" y="855504"/>
                </a:lnTo>
                <a:cubicBezTo>
                  <a:pt x="0" y="384776"/>
                  <a:pt x="381601" y="3175"/>
                  <a:pt x="852329" y="3175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607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nt Fun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4A15086-ED3D-F32F-3957-A3454CC627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A5B9474D-D193-C256-B1B7-462FDD70E4B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25764B-B974-C524-639E-D984862BE126}"/>
              </a:ext>
            </a:extLst>
          </p:cNvPr>
          <p:cNvSpPr txBox="1"/>
          <p:nvPr userDrawn="1"/>
        </p:nvSpPr>
        <p:spPr>
          <a:xfrm>
            <a:off x="804672" y="758952"/>
            <a:ext cx="10649527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3600" b="1" dirty="0">
                <a:solidFill>
                  <a:srgbClr val="FF5F05"/>
                </a:solidFill>
              </a:rPr>
              <a:t>Grant Funding</a:t>
            </a:r>
            <a:endParaRPr lang="en-US" sz="3600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A0F928E5-9AB1-3850-D0A1-2A114B401A0E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894799048"/>
              </p:ext>
            </p:extLst>
          </p:nvPr>
        </p:nvGraphicFramePr>
        <p:xfrm>
          <a:off x="817123" y="1667435"/>
          <a:ext cx="10787975" cy="44708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292364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nt Fun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4A15086-ED3D-F32F-3957-A3454CC627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A5B9474D-D193-C256-B1B7-462FDD70E4B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25764B-B974-C524-639E-D984862BE126}"/>
              </a:ext>
            </a:extLst>
          </p:cNvPr>
          <p:cNvSpPr txBox="1"/>
          <p:nvPr userDrawn="1"/>
        </p:nvSpPr>
        <p:spPr>
          <a:xfrm>
            <a:off x="804672" y="758952"/>
            <a:ext cx="10649527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3600" b="1" dirty="0">
                <a:solidFill>
                  <a:srgbClr val="FF5F05"/>
                </a:solidFill>
              </a:rPr>
              <a:t>Research Funding</a:t>
            </a:r>
            <a:endParaRPr lang="en-US" sz="3600" dirty="0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1CFD2EB1-B352-24E4-47C1-849EC4E29720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058509"/>
              </p:ext>
            </p:extLst>
          </p:nvPr>
        </p:nvGraphicFramePr>
        <p:xfrm>
          <a:off x="5233042" y="1281953"/>
          <a:ext cx="6710290" cy="4856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 descr="A blue and black text&#10;&#10;Description automatically generated">
            <a:extLst>
              <a:ext uri="{FF2B5EF4-FFF2-40B4-BE49-F238E27FC236}">
                <a16:creationId xmlns:a16="http://schemas.microsoft.com/office/drawing/2014/main" id="{B12834AA-58DF-70D2-0C72-0AEA251920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7016" y="2432292"/>
            <a:ext cx="1118894" cy="321707"/>
          </a:xfrm>
          <a:prstGeom prst="rect">
            <a:avLst/>
          </a:prstGeom>
        </p:spPr>
      </p:pic>
      <p:pic>
        <p:nvPicPr>
          <p:cNvPr id="5" name="Picture 4" descr="A logo with blue and green text&#10;&#10;Description automatically generated">
            <a:extLst>
              <a:ext uri="{FF2B5EF4-FFF2-40B4-BE49-F238E27FC236}">
                <a16:creationId xmlns:a16="http://schemas.microsoft.com/office/drawing/2014/main" id="{DC071132-D196-9131-6377-1CF0812564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34451" y="2356405"/>
            <a:ext cx="524675" cy="524675"/>
          </a:xfrm>
          <a:prstGeom prst="rect">
            <a:avLst/>
          </a:prstGeom>
        </p:spPr>
      </p:pic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712F0B5-579D-C795-640D-928BDEA5759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02962" y="2460558"/>
            <a:ext cx="1713110" cy="346637"/>
          </a:xfrm>
          <a:prstGeom prst="rect">
            <a:avLst/>
          </a:prstGeom>
        </p:spPr>
      </p:pic>
      <p:pic>
        <p:nvPicPr>
          <p:cNvPr id="11" name="Picture 10" descr="A green and yellow flower logo&#10;&#10;Description automatically generated">
            <a:extLst>
              <a:ext uri="{FF2B5EF4-FFF2-40B4-BE49-F238E27FC236}">
                <a16:creationId xmlns:a16="http://schemas.microsoft.com/office/drawing/2014/main" id="{1B28B53A-97F2-890C-4036-D94286BF6B5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04673" y="3033107"/>
            <a:ext cx="696397" cy="877541"/>
          </a:xfrm>
          <a:prstGeom prst="rect">
            <a:avLst/>
          </a:prstGeom>
        </p:spPr>
      </p:pic>
      <p:pic>
        <p:nvPicPr>
          <p:cNvPr id="14" name="Picture 1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A5FFF25B-9793-7576-50C0-4FDBDC8A937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890183" y="3308440"/>
            <a:ext cx="881556" cy="484564"/>
          </a:xfrm>
          <a:prstGeom prst="rect">
            <a:avLst/>
          </a:prstGeom>
        </p:spPr>
      </p:pic>
      <p:pic>
        <p:nvPicPr>
          <p:cNvPr id="15" name="Picture 14" descr="A blue globe with white text&#10;&#10;Description automatically generated">
            <a:extLst>
              <a:ext uri="{FF2B5EF4-FFF2-40B4-BE49-F238E27FC236}">
                <a16:creationId xmlns:a16="http://schemas.microsoft.com/office/drawing/2014/main" id="{7780448C-1743-A98E-829D-B194F30F00D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243254" y="3274789"/>
            <a:ext cx="798509" cy="434341"/>
          </a:xfrm>
          <a:prstGeom prst="rect">
            <a:avLst/>
          </a:prstGeom>
        </p:spPr>
      </p:pic>
      <p:pic>
        <p:nvPicPr>
          <p:cNvPr id="16" name="Picture 15" descr="A blue and white logo&#10;&#10;Description automatically generated">
            <a:extLst>
              <a:ext uri="{FF2B5EF4-FFF2-40B4-BE49-F238E27FC236}">
                <a16:creationId xmlns:a16="http://schemas.microsoft.com/office/drawing/2014/main" id="{2BB64D87-05CD-4F0D-4AE8-B77238E425E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4537887" y="3326345"/>
            <a:ext cx="761157" cy="305323"/>
          </a:xfrm>
          <a:prstGeom prst="rect">
            <a:avLst/>
          </a:prstGeom>
        </p:spPr>
      </p:pic>
      <p:pic>
        <p:nvPicPr>
          <p:cNvPr id="18" name="Picture 17" descr="A blue and black logo&#10;&#10;Description automatically generated">
            <a:extLst>
              <a:ext uri="{FF2B5EF4-FFF2-40B4-BE49-F238E27FC236}">
                <a16:creationId xmlns:a16="http://schemas.microsoft.com/office/drawing/2014/main" id="{1B32FA58-864B-49AE-CA6B-5442CC7EE178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917016" y="4243189"/>
            <a:ext cx="857445" cy="332260"/>
          </a:xfrm>
          <a:prstGeom prst="rect">
            <a:avLst/>
          </a:prstGeom>
        </p:spPr>
      </p:pic>
      <p:pic>
        <p:nvPicPr>
          <p:cNvPr id="20" name="Picture 19" descr="A logo for a clinic&#10;&#10;Description automatically generated">
            <a:extLst>
              <a:ext uri="{FF2B5EF4-FFF2-40B4-BE49-F238E27FC236}">
                <a16:creationId xmlns:a16="http://schemas.microsoft.com/office/drawing/2014/main" id="{E8C1B47B-E293-2054-4CF5-E06ED74C057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278087" y="4211424"/>
            <a:ext cx="604995" cy="667580"/>
          </a:xfrm>
          <a:prstGeom prst="rect">
            <a:avLst/>
          </a:prstGeom>
        </p:spPr>
      </p:pic>
      <p:pic>
        <p:nvPicPr>
          <p:cNvPr id="22" name="Picture 21" descr="A logo of a company&#10;&#10;Description automatically generated">
            <a:extLst>
              <a:ext uri="{FF2B5EF4-FFF2-40B4-BE49-F238E27FC236}">
                <a16:creationId xmlns:a16="http://schemas.microsoft.com/office/drawing/2014/main" id="{5CEB7DE5-8FCB-C8A9-734F-027CE0AE2D63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86096" y="4104747"/>
            <a:ext cx="760762" cy="760762"/>
          </a:xfrm>
          <a:prstGeom prst="rect">
            <a:avLst/>
          </a:prstGeom>
        </p:spPr>
      </p:pic>
      <p:pic>
        <p:nvPicPr>
          <p:cNvPr id="24" name="Picture 23" descr="A grey and blue logo&#10;&#10;Description automatically generated">
            <a:extLst>
              <a:ext uri="{FF2B5EF4-FFF2-40B4-BE49-F238E27FC236}">
                <a16:creationId xmlns:a16="http://schemas.microsoft.com/office/drawing/2014/main" id="{CABC1BCA-424E-BDDB-92E1-0417B1AA7FB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537435" y="4189166"/>
            <a:ext cx="802003" cy="502664"/>
          </a:xfrm>
          <a:prstGeom prst="rect">
            <a:avLst/>
          </a:prstGeom>
        </p:spPr>
      </p:pic>
      <p:pic>
        <p:nvPicPr>
          <p:cNvPr id="26" name="Picture 25" descr="A green and black sign&#10;&#10;Description automatically generated">
            <a:extLst>
              <a:ext uri="{FF2B5EF4-FFF2-40B4-BE49-F238E27FC236}">
                <a16:creationId xmlns:a16="http://schemas.microsoft.com/office/drawing/2014/main" id="{D7C93545-E2FB-5E9F-79A9-959EE42E0BF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763540" y="5186476"/>
            <a:ext cx="1323750" cy="331903"/>
          </a:xfrm>
          <a:prstGeom prst="rect">
            <a:avLst/>
          </a:prstGeom>
        </p:spPr>
      </p:pic>
      <p:pic>
        <p:nvPicPr>
          <p:cNvPr id="28" name="Picture 27" descr="A black and green logo&#10;&#10;Description automatically generated">
            <a:extLst>
              <a:ext uri="{FF2B5EF4-FFF2-40B4-BE49-F238E27FC236}">
                <a16:creationId xmlns:a16="http://schemas.microsoft.com/office/drawing/2014/main" id="{E39869B9-5C55-1B11-3C85-EA649F3D0E2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 t="18096" b="19911"/>
          <a:stretch/>
        </p:blipFill>
        <p:spPr>
          <a:xfrm>
            <a:off x="4258628" y="4902525"/>
            <a:ext cx="1161275" cy="719907"/>
          </a:xfrm>
          <a:prstGeom prst="rect">
            <a:avLst/>
          </a:prstGeom>
        </p:spPr>
      </p:pic>
      <p:pic>
        <p:nvPicPr>
          <p:cNvPr id="30" name="Picture 29" descr="A logo with blue text&#10;&#10;AI-generated content may be incorrect.">
            <a:extLst>
              <a:ext uri="{FF2B5EF4-FFF2-40B4-BE49-F238E27FC236}">
                <a16:creationId xmlns:a16="http://schemas.microsoft.com/office/drawing/2014/main" id="{D73784FD-D7ED-09E9-F8DF-C418F5BF0BF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34319" y="5056485"/>
            <a:ext cx="1558323" cy="5895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8CE89F-5931-CD28-8468-7D9C9EB5ED7D}"/>
              </a:ext>
            </a:extLst>
          </p:cNvPr>
          <p:cNvSpPr txBox="1"/>
          <p:nvPr userDrawn="1"/>
        </p:nvSpPr>
        <p:spPr>
          <a:xfrm>
            <a:off x="7646437" y="3202947"/>
            <a:ext cx="188349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rgbClr val="12284B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FY25 Awards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12284B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$72,450,197 </a:t>
            </a:r>
          </a:p>
        </p:txBody>
      </p:sp>
    </p:spTree>
    <p:extLst>
      <p:ext uri="{BB962C8B-B14F-4D97-AF65-F5344CB8AC3E}">
        <p14:creationId xmlns:p14="http://schemas.microsoft.com/office/powerpoint/2010/main" val="28562019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gro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DF86769-3B09-44C5-524F-15E86390F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16DA3DB-8694-44A7-C2C9-9E75E06847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4862" y="2179929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 11">
            <a:extLst>
              <a:ext uri="{FF2B5EF4-FFF2-40B4-BE49-F238E27FC236}">
                <a16:creationId xmlns:a16="http://schemas.microsoft.com/office/drawing/2014/main" id="{876B3824-E1F5-2806-59BC-9C9B3F6D1E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5CDA35D-0456-FAC9-2705-E674074DAEA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4863" y="3609322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EC989721-D76C-9633-BECB-E04753D1B7B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4863" y="758952"/>
            <a:ext cx="10255250" cy="577850"/>
          </a:xfrm>
        </p:spPr>
        <p:txBody>
          <a:bodyPr anchor="t"/>
          <a:lstStyle>
            <a:lvl1pPr>
              <a:defRPr sz="3600" b="1">
                <a:solidFill>
                  <a:srgbClr val="FF5F0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F120BD1-EA03-9EA6-F2E3-42A53719918C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805912" y="1444752"/>
            <a:ext cx="10616339" cy="4365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Description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8AF49ED7-8F04-60FB-F6CA-461046808A8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362975" y="2179929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918CC82B-D03B-A0EE-CA08-176E60230E3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921088" y="2179929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22F4A767-F9E7-9FD5-872F-0B245F02466B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479201" y="2179929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B73C06E9-4FAA-60CC-F731-0C93DCC12B82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037313" y="2179929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F1831F20-2489-E4F4-DDAE-C94D6540D019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595424" y="2179929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830E7577-2B2E-5CA5-2F12-4C20EDD24EF3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10153535" y="2181748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6F446D76-CE06-5BEF-D954-2B479C393CC8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804861" y="4205433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4">
            <a:extLst>
              <a:ext uri="{FF2B5EF4-FFF2-40B4-BE49-F238E27FC236}">
                <a16:creationId xmlns:a16="http://schemas.microsoft.com/office/drawing/2014/main" id="{0EEF6F90-5F7C-C0F6-5038-D8D975643A5D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362974" y="4205433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CDC2FB25-388D-8657-5621-8F58FFC726F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3921087" y="4205433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4">
            <a:extLst>
              <a:ext uri="{FF2B5EF4-FFF2-40B4-BE49-F238E27FC236}">
                <a16:creationId xmlns:a16="http://schemas.microsoft.com/office/drawing/2014/main" id="{15DC213C-535A-BC69-E7D0-6B3C0B94A49B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5479200" y="4205433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4">
            <a:extLst>
              <a:ext uri="{FF2B5EF4-FFF2-40B4-BE49-F238E27FC236}">
                <a16:creationId xmlns:a16="http://schemas.microsoft.com/office/drawing/2014/main" id="{A173F912-5770-5555-A1FE-AFCA2E9F8773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037312" y="4205433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995F8B53-663C-B284-C697-316885B5AFAD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8595423" y="4205433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9" name="Picture Placeholder 4">
            <a:extLst>
              <a:ext uri="{FF2B5EF4-FFF2-40B4-BE49-F238E27FC236}">
                <a16:creationId xmlns:a16="http://schemas.microsoft.com/office/drawing/2014/main" id="{F0DACF1B-4DFD-A7BD-AEAC-23E1CFC907A5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0153534" y="4207252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Text Placeholder 11">
            <a:extLst>
              <a:ext uri="{FF2B5EF4-FFF2-40B4-BE49-F238E27FC236}">
                <a16:creationId xmlns:a16="http://schemas.microsoft.com/office/drawing/2014/main" id="{9788D9CE-F4FF-7CA1-FCCD-24D2E96E7DA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362973" y="3609322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2" name="Text Placeholder 11">
            <a:extLst>
              <a:ext uri="{FF2B5EF4-FFF2-40B4-BE49-F238E27FC236}">
                <a16:creationId xmlns:a16="http://schemas.microsoft.com/office/drawing/2014/main" id="{722FFE79-F26D-77BF-6D0A-44E4E66EA91C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3921083" y="3609322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3" name="Text Placeholder 11">
            <a:extLst>
              <a:ext uri="{FF2B5EF4-FFF2-40B4-BE49-F238E27FC236}">
                <a16:creationId xmlns:a16="http://schemas.microsoft.com/office/drawing/2014/main" id="{D235E4FC-D7AA-EF78-C8EE-34E5E80EA20D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479193" y="3609322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4" name="Text Placeholder 11">
            <a:extLst>
              <a:ext uri="{FF2B5EF4-FFF2-40B4-BE49-F238E27FC236}">
                <a16:creationId xmlns:a16="http://schemas.microsoft.com/office/drawing/2014/main" id="{88F9043D-B1FF-C83C-3492-C33C7DAD0370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037303" y="3609322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CE4E0A08-EBD0-6318-D2CB-216CC343A46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8595413" y="3609322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209DA0C3-8321-CD69-651C-62085EC6C5CD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0153523" y="3609322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4" name="Text Placeholder 11">
            <a:extLst>
              <a:ext uri="{FF2B5EF4-FFF2-40B4-BE49-F238E27FC236}">
                <a16:creationId xmlns:a16="http://schemas.microsoft.com/office/drawing/2014/main" id="{AF79AE38-10E6-3E02-5209-5F5D9D1036AC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04861" y="5629498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5" name="Text Placeholder 11">
            <a:extLst>
              <a:ext uri="{FF2B5EF4-FFF2-40B4-BE49-F238E27FC236}">
                <a16:creationId xmlns:a16="http://schemas.microsoft.com/office/drawing/2014/main" id="{563715A4-6D23-5F78-FB75-C792C30A7C37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2362971" y="5629498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6" name="Text Placeholder 11">
            <a:extLst>
              <a:ext uri="{FF2B5EF4-FFF2-40B4-BE49-F238E27FC236}">
                <a16:creationId xmlns:a16="http://schemas.microsoft.com/office/drawing/2014/main" id="{FEC41570-7C57-6F99-ABAB-B8AA6636207D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3921081" y="5629498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7" name="Text Placeholder 11">
            <a:extLst>
              <a:ext uri="{FF2B5EF4-FFF2-40B4-BE49-F238E27FC236}">
                <a16:creationId xmlns:a16="http://schemas.microsoft.com/office/drawing/2014/main" id="{135C12A0-8513-0257-9A15-6B61A04E23D5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479191" y="5629498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8" name="Text Placeholder 11">
            <a:extLst>
              <a:ext uri="{FF2B5EF4-FFF2-40B4-BE49-F238E27FC236}">
                <a16:creationId xmlns:a16="http://schemas.microsoft.com/office/drawing/2014/main" id="{055884A7-8905-7744-EC53-B512D3CFE321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7037301" y="5629498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9" name="Text Placeholder 11">
            <a:extLst>
              <a:ext uri="{FF2B5EF4-FFF2-40B4-BE49-F238E27FC236}">
                <a16:creationId xmlns:a16="http://schemas.microsoft.com/office/drawing/2014/main" id="{1AF3F286-D3B6-1716-4FDE-264A4A299CB5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8595411" y="5629498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0" name="Text Placeholder 11">
            <a:extLst>
              <a:ext uri="{FF2B5EF4-FFF2-40B4-BE49-F238E27FC236}">
                <a16:creationId xmlns:a16="http://schemas.microsoft.com/office/drawing/2014/main" id="{6AC61713-124D-3BEC-190D-4B40E95E241F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10153521" y="5629498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40169967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DF86769-3B09-44C5-524F-15E86390F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16DA3DB-8694-44A7-C2C9-9E75E06847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4671" y="2337014"/>
            <a:ext cx="2674937" cy="267335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Footer Placeholder 11">
            <a:extLst>
              <a:ext uri="{FF2B5EF4-FFF2-40B4-BE49-F238E27FC236}">
                <a16:creationId xmlns:a16="http://schemas.microsoft.com/office/drawing/2014/main" id="{5DD1B76F-469C-A0FF-E912-99817A5E30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87289C0-D5BF-7E52-A3F5-E0BE928AD04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975315" y="2340864"/>
            <a:ext cx="7084798" cy="2668587"/>
          </a:xfrm>
        </p:spPr>
        <p:txBody>
          <a:bodyPr/>
          <a:lstStyle>
            <a:lvl2pPr marL="685800" indent="-182880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141AE270-44B6-C642-BE02-1277374663A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4863" y="1452961"/>
            <a:ext cx="10255250" cy="577850"/>
          </a:xfrm>
        </p:spPr>
        <p:txBody>
          <a:bodyPr anchor="t"/>
          <a:lstStyle>
            <a:lvl1pPr>
              <a:defRPr sz="3600" b="1">
                <a:solidFill>
                  <a:srgbClr val="FF5F0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47449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DF86769-3B09-44C5-524F-15E86390F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16DA3DB-8694-44A7-C2C9-9E75E06847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4862" y="2337014"/>
            <a:ext cx="2674937" cy="267335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26514C75-1040-C07A-92F4-271FDC46C67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164079" y="2337014"/>
            <a:ext cx="2674937" cy="267335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F733A4E3-AE12-7D91-7730-9FDD77849B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529730" y="2337014"/>
            <a:ext cx="2674937" cy="267335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 11">
            <a:extLst>
              <a:ext uri="{FF2B5EF4-FFF2-40B4-BE49-F238E27FC236}">
                <a16:creationId xmlns:a16="http://schemas.microsoft.com/office/drawing/2014/main" id="{876B3824-E1F5-2806-59BC-9C9B3F6D1E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430BEF4F-4F8E-BABA-5D00-32150F91BCC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4863" y="1452961"/>
            <a:ext cx="10255250" cy="577850"/>
          </a:xfrm>
        </p:spPr>
        <p:txBody>
          <a:bodyPr anchor="t"/>
          <a:lstStyle>
            <a:lvl1pPr>
              <a:defRPr sz="3600" b="1">
                <a:solidFill>
                  <a:srgbClr val="FF5F0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5CDA35D-0456-FAC9-2705-E674074DAEA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4863" y="5193791"/>
            <a:ext cx="2674937" cy="494221"/>
          </a:xfrm>
        </p:spPr>
        <p:txBody>
          <a:bodyPr anchor="ctr"/>
          <a:lstStyle>
            <a:lvl1pPr algn="ctr">
              <a:defRPr b="1"/>
            </a:lvl1pPr>
          </a:lstStyle>
          <a:p>
            <a:pPr lvl="0"/>
            <a:r>
              <a:rPr lang="en-US" dirty="0"/>
              <a:t>Speaker 1 Name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35D2378F-3580-5733-BA21-BA4884B7E93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64079" y="5189135"/>
            <a:ext cx="2674937" cy="494221"/>
          </a:xfrm>
        </p:spPr>
        <p:txBody>
          <a:bodyPr anchor="ctr"/>
          <a:lstStyle>
            <a:lvl1pPr algn="ctr">
              <a:defRPr b="1"/>
            </a:lvl1pPr>
          </a:lstStyle>
          <a:p>
            <a:pPr lvl="0"/>
            <a:r>
              <a:rPr lang="en-US" dirty="0"/>
              <a:t>Speaker 2 Name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2A34A2EB-1BED-2C04-F6CF-89B9E532490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529730" y="5191748"/>
            <a:ext cx="2674937" cy="494221"/>
          </a:xfrm>
        </p:spPr>
        <p:txBody>
          <a:bodyPr anchor="ctr"/>
          <a:lstStyle>
            <a:lvl1pPr algn="ctr">
              <a:defRPr b="1"/>
            </a:lvl1pPr>
          </a:lstStyle>
          <a:p>
            <a:pPr lvl="0"/>
            <a:r>
              <a:rPr lang="en-US" dirty="0"/>
              <a:t>Speaker 3 Name</a:t>
            </a:r>
          </a:p>
        </p:txBody>
      </p:sp>
    </p:spTree>
    <p:extLst>
      <p:ext uri="{BB962C8B-B14F-4D97-AF65-F5344CB8AC3E}">
        <p14:creationId xmlns:p14="http://schemas.microsoft.com/office/powerpoint/2010/main" val="24689028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Doub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52B2E-D090-724F-8681-FBE0CDA2F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10515600" cy="5909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559530-982F-0F4F-B296-9DB2F44D805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04671" y="1444752"/>
            <a:ext cx="5138928" cy="466524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0367C6-4AC8-9C47-BDFA-A5613CF90E1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81344" y="1444752"/>
            <a:ext cx="5138928" cy="466704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C487424-4868-8C8E-24DD-12C7DDCB1F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11">
            <a:extLst>
              <a:ext uri="{FF2B5EF4-FFF2-40B4-BE49-F238E27FC236}">
                <a16:creationId xmlns:a16="http://schemas.microsoft.com/office/drawing/2014/main" id="{17112B6E-A5EF-6261-C34B-722A048F4F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</p:spTree>
    <p:extLst>
      <p:ext uri="{BB962C8B-B14F-4D97-AF65-F5344CB8AC3E}">
        <p14:creationId xmlns:p14="http://schemas.microsoft.com/office/powerpoint/2010/main" val="14994624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5C5C1-32E2-374C-809B-D54BEC11E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10515600" cy="590931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98817A-73B4-F340-8D0E-FB813E55F79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04672" y="1444752"/>
            <a:ext cx="5138928" cy="393192"/>
          </a:xfrm>
        </p:spPr>
        <p:txBody>
          <a:bodyPr anchor="t" anchorCtr="0">
            <a:spAutoFit/>
          </a:bodyPr>
          <a:lstStyle>
            <a:lvl1pPr marL="0" indent="0">
              <a:buNone/>
              <a:defRPr sz="1600" b="1" cap="all" baseline="0">
                <a:solidFill>
                  <a:srgbClr val="13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126641-0094-3D49-865E-3DB9ECAC43C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04672" y="1837944"/>
            <a:ext cx="5140515" cy="4291140"/>
          </a:xfrm>
        </p:spPr>
        <p:txBody>
          <a:bodyPr/>
          <a:lstStyle>
            <a:lvl1pPr marL="0" indent="0">
              <a:buClr>
                <a:srgbClr val="FF5F05"/>
              </a:buClr>
              <a:buSzPct val="120000"/>
              <a:buFont typeface="Arial" panose="020B0604020202020204" pitchFamily="34" charset="0"/>
              <a:buNone/>
              <a:defRPr/>
            </a:lvl1pPr>
            <a:lvl2pPr>
              <a:buClr>
                <a:srgbClr val="FF5F05"/>
              </a:buClr>
              <a:defRPr/>
            </a:lvl2pPr>
            <a:lvl3pPr>
              <a:buClr>
                <a:srgbClr val="FF5F05"/>
              </a:buClr>
              <a:defRPr/>
            </a:lvl3pPr>
            <a:lvl4pPr>
              <a:buClr>
                <a:srgbClr val="FF5F05"/>
              </a:buClr>
              <a:defRPr/>
            </a:lvl4pPr>
            <a:lvl5pPr>
              <a:buClr>
                <a:srgbClr val="FF5F05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E11705-25F9-194A-9D2F-C9FEEA3A574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48400" y="1444752"/>
            <a:ext cx="5138928" cy="379078"/>
          </a:xfrm>
        </p:spPr>
        <p:txBody>
          <a:bodyPr anchor="t" anchorCtr="0">
            <a:spAutoFit/>
          </a:bodyPr>
          <a:lstStyle>
            <a:lvl1pPr marL="0" indent="0">
              <a:buNone/>
              <a:defRPr sz="1600" b="1" cap="all" baseline="0">
                <a:solidFill>
                  <a:srgbClr val="13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978716-6004-6344-B5D2-C780B062C9CF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48400" y="1834766"/>
            <a:ext cx="5138928" cy="4294762"/>
          </a:xfrm>
        </p:spPr>
        <p:txBody>
          <a:bodyPr/>
          <a:lstStyle>
            <a:lvl1pPr marL="0" indent="0">
              <a:buClr>
                <a:srgbClr val="FF5F05"/>
              </a:buClr>
              <a:buSzPct val="120000"/>
              <a:buFont typeface="Arial" panose="020B0604020202020204" pitchFamily="34" charset="0"/>
              <a:buNone/>
              <a:defRPr/>
            </a:lvl1pPr>
            <a:lvl2pPr>
              <a:buClr>
                <a:srgbClr val="FF5F05"/>
              </a:buClr>
              <a:defRPr/>
            </a:lvl2pPr>
            <a:lvl3pPr>
              <a:buClr>
                <a:srgbClr val="FF5F05"/>
              </a:buClr>
              <a:defRPr/>
            </a:lvl3pPr>
            <a:lvl4pPr>
              <a:buClr>
                <a:srgbClr val="FF5F05"/>
              </a:buClr>
              <a:defRPr/>
            </a:lvl4pPr>
            <a:lvl5pPr>
              <a:buClr>
                <a:srgbClr val="FF5F05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4A15086-ED3D-F32F-3957-A3454CC627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A5B9474D-D193-C256-B1B7-462FDD70E4B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</p:spTree>
    <p:extLst>
      <p:ext uri="{BB962C8B-B14F-4D97-AF65-F5344CB8AC3E}">
        <p14:creationId xmlns:p14="http://schemas.microsoft.com/office/powerpoint/2010/main" val="3748445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A2439-3BDA-DB47-AA02-5590274D4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F54ADC-407E-86C8-BF02-488001CC58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Footer Placeholder 11">
            <a:extLst>
              <a:ext uri="{FF2B5EF4-FFF2-40B4-BE49-F238E27FC236}">
                <a16:creationId xmlns:a16="http://schemas.microsoft.com/office/drawing/2014/main" id="{DEDA8183-CAF6-398D-C414-BF9CB298B2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</p:spTree>
    <p:extLst>
      <p:ext uri="{BB962C8B-B14F-4D97-AF65-F5344CB8AC3E}">
        <p14:creationId xmlns:p14="http://schemas.microsoft.com/office/powerpoint/2010/main" val="12092539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2FF6010-9909-E8DA-CD29-D470F4E0E151}"/>
              </a:ext>
            </a:extLst>
          </p:cNvPr>
          <p:cNvSpPr txBox="1"/>
          <p:nvPr userDrawn="1"/>
        </p:nvSpPr>
        <p:spPr>
          <a:xfrm>
            <a:off x="360663" y="0"/>
            <a:ext cx="1150422" cy="23083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" sz="14400" b="1" dirty="0">
                <a:solidFill>
                  <a:srgbClr val="FF552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“</a:t>
            </a:r>
            <a:endParaRPr lang="en-US" sz="14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3C8120-DD7F-F409-FCF9-E133E6D19B11}"/>
              </a:ext>
            </a:extLst>
          </p:cNvPr>
          <p:cNvSpPr txBox="1"/>
          <p:nvPr userDrawn="1"/>
        </p:nvSpPr>
        <p:spPr>
          <a:xfrm rot="10800000">
            <a:off x="10918556" y="4473557"/>
            <a:ext cx="782012" cy="23083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" sz="14400" b="1" dirty="0">
                <a:solidFill>
                  <a:srgbClr val="FF552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“</a:t>
            </a:r>
            <a:endParaRPr lang="en-US" sz="14400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C5F68A5-F134-90F4-666E-E7D85B5E76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1695" y="4946038"/>
            <a:ext cx="4286250" cy="524864"/>
          </a:xfrm>
        </p:spPr>
        <p:txBody>
          <a:bodyPr anchor="t">
            <a:noAutofit/>
          </a:bodyPr>
          <a:lstStyle>
            <a:lvl1pPr algn="ctr">
              <a:lnSpc>
                <a:spcPts val="1460"/>
              </a:lnSpc>
              <a:defRPr sz="1800"/>
            </a:lvl1pPr>
          </a:lstStyle>
          <a:p>
            <a:pPr lvl="0"/>
            <a:r>
              <a:rPr lang="en-US" dirty="0"/>
              <a:t>Quote Attribution</a:t>
            </a:r>
          </a:p>
        </p:txBody>
      </p:sp>
      <p:sp>
        <p:nvSpPr>
          <p:cNvPr id="3" name="Footer Placeholder 11">
            <a:extLst>
              <a:ext uri="{FF2B5EF4-FFF2-40B4-BE49-F238E27FC236}">
                <a16:creationId xmlns:a16="http://schemas.microsoft.com/office/drawing/2014/main" id="{54A74739-6C4A-EFED-DA65-608CF1107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D2F8A8-B294-5B60-ED21-E4AE3DEB4A2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58975" y="1688841"/>
            <a:ext cx="8491538" cy="2661486"/>
          </a:xfrm>
        </p:spPr>
        <p:txBody>
          <a:bodyPr anchor="b"/>
          <a:lstStyle>
            <a:lvl1pPr algn="ctr">
              <a:lnSpc>
                <a:spcPts val="4120"/>
              </a:lnSpc>
              <a:defRPr sz="3600"/>
            </a:lvl1pPr>
          </a:lstStyle>
          <a:p>
            <a:pPr lvl="0"/>
            <a:r>
              <a:rPr lang="en-US" dirty="0"/>
              <a:t>Quote Block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635D2B-122B-B8D0-9022-FE04585A34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2557" y="4551447"/>
            <a:ext cx="983755" cy="17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7489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21FA9B9F-ADBF-7432-05CA-7B89E9ACC9D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093120" y="995819"/>
            <a:ext cx="5113870" cy="5865356"/>
          </a:xfrm>
          <a:custGeom>
            <a:avLst/>
            <a:gdLst>
              <a:gd name="connsiteX0" fmla="*/ 852329 w 5113870"/>
              <a:gd name="connsiteY0" fmla="*/ 0 h 5862181"/>
              <a:gd name="connsiteX1" fmla="*/ 4261541 w 5113870"/>
              <a:gd name="connsiteY1" fmla="*/ 0 h 5862181"/>
              <a:gd name="connsiteX2" fmla="*/ 5113870 w 5113870"/>
              <a:gd name="connsiteY2" fmla="*/ 852329 h 5862181"/>
              <a:gd name="connsiteX3" fmla="*/ 5113870 w 5113870"/>
              <a:gd name="connsiteY3" fmla="*/ 5862181 h 5862181"/>
              <a:gd name="connsiteX4" fmla="*/ 5113870 w 5113870"/>
              <a:gd name="connsiteY4" fmla="*/ 5862181 h 5862181"/>
              <a:gd name="connsiteX5" fmla="*/ 0 w 5113870"/>
              <a:gd name="connsiteY5" fmla="*/ 5862181 h 5862181"/>
              <a:gd name="connsiteX6" fmla="*/ 0 w 5113870"/>
              <a:gd name="connsiteY6" fmla="*/ 5862181 h 5862181"/>
              <a:gd name="connsiteX7" fmla="*/ 0 w 5113870"/>
              <a:gd name="connsiteY7" fmla="*/ 852329 h 5862181"/>
              <a:gd name="connsiteX8" fmla="*/ 852329 w 5113870"/>
              <a:gd name="connsiteY8" fmla="*/ 0 h 5862181"/>
              <a:gd name="connsiteX0" fmla="*/ 852329 w 5294317"/>
              <a:gd name="connsiteY0" fmla="*/ 0 h 5862181"/>
              <a:gd name="connsiteX1" fmla="*/ 5074341 w 5294317"/>
              <a:gd name="connsiteY1" fmla="*/ 12700 h 5862181"/>
              <a:gd name="connsiteX2" fmla="*/ 5113870 w 5294317"/>
              <a:gd name="connsiteY2" fmla="*/ 852329 h 5862181"/>
              <a:gd name="connsiteX3" fmla="*/ 5113870 w 5294317"/>
              <a:gd name="connsiteY3" fmla="*/ 5862181 h 5862181"/>
              <a:gd name="connsiteX4" fmla="*/ 5113870 w 5294317"/>
              <a:gd name="connsiteY4" fmla="*/ 5862181 h 5862181"/>
              <a:gd name="connsiteX5" fmla="*/ 0 w 5294317"/>
              <a:gd name="connsiteY5" fmla="*/ 5862181 h 5862181"/>
              <a:gd name="connsiteX6" fmla="*/ 0 w 5294317"/>
              <a:gd name="connsiteY6" fmla="*/ 5862181 h 5862181"/>
              <a:gd name="connsiteX7" fmla="*/ 0 w 5294317"/>
              <a:gd name="connsiteY7" fmla="*/ 852329 h 5862181"/>
              <a:gd name="connsiteX8" fmla="*/ 852329 w 5294317"/>
              <a:gd name="connsiteY8" fmla="*/ 0 h 5862181"/>
              <a:gd name="connsiteX0" fmla="*/ 852329 w 5317339"/>
              <a:gd name="connsiteY0" fmla="*/ 0 h 5862181"/>
              <a:gd name="connsiteX1" fmla="*/ 5106091 w 5317339"/>
              <a:gd name="connsiteY1" fmla="*/ 15875 h 5862181"/>
              <a:gd name="connsiteX2" fmla="*/ 5113870 w 5317339"/>
              <a:gd name="connsiteY2" fmla="*/ 852329 h 5862181"/>
              <a:gd name="connsiteX3" fmla="*/ 5113870 w 5317339"/>
              <a:gd name="connsiteY3" fmla="*/ 5862181 h 5862181"/>
              <a:gd name="connsiteX4" fmla="*/ 5113870 w 5317339"/>
              <a:gd name="connsiteY4" fmla="*/ 5862181 h 5862181"/>
              <a:gd name="connsiteX5" fmla="*/ 0 w 5317339"/>
              <a:gd name="connsiteY5" fmla="*/ 5862181 h 5862181"/>
              <a:gd name="connsiteX6" fmla="*/ 0 w 5317339"/>
              <a:gd name="connsiteY6" fmla="*/ 5862181 h 5862181"/>
              <a:gd name="connsiteX7" fmla="*/ 0 w 5317339"/>
              <a:gd name="connsiteY7" fmla="*/ 852329 h 5862181"/>
              <a:gd name="connsiteX8" fmla="*/ 852329 w 5317339"/>
              <a:gd name="connsiteY8" fmla="*/ 0 h 5862181"/>
              <a:gd name="connsiteX0" fmla="*/ 852329 w 5118831"/>
              <a:gd name="connsiteY0" fmla="*/ 0 h 5862181"/>
              <a:gd name="connsiteX1" fmla="*/ 5106091 w 5118831"/>
              <a:gd name="connsiteY1" fmla="*/ 15875 h 5862181"/>
              <a:gd name="connsiteX2" fmla="*/ 5113870 w 5118831"/>
              <a:gd name="connsiteY2" fmla="*/ 852329 h 5862181"/>
              <a:gd name="connsiteX3" fmla="*/ 5113870 w 5118831"/>
              <a:gd name="connsiteY3" fmla="*/ 5862181 h 5862181"/>
              <a:gd name="connsiteX4" fmla="*/ 5113870 w 5118831"/>
              <a:gd name="connsiteY4" fmla="*/ 5862181 h 5862181"/>
              <a:gd name="connsiteX5" fmla="*/ 0 w 5118831"/>
              <a:gd name="connsiteY5" fmla="*/ 5862181 h 5862181"/>
              <a:gd name="connsiteX6" fmla="*/ 0 w 5118831"/>
              <a:gd name="connsiteY6" fmla="*/ 5862181 h 5862181"/>
              <a:gd name="connsiteX7" fmla="*/ 0 w 5118831"/>
              <a:gd name="connsiteY7" fmla="*/ 852329 h 5862181"/>
              <a:gd name="connsiteX8" fmla="*/ 852329 w 5118831"/>
              <a:gd name="connsiteY8" fmla="*/ 0 h 5862181"/>
              <a:gd name="connsiteX0" fmla="*/ 852329 w 5117043"/>
              <a:gd name="connsiteY0" fmla="*/ 6350 h 5868531"/>
              <a:gd name="connsiteX1" fmla="*/ 5102916 w 5117043"/>
              <a:gd name="connsiteY1" fmla="*/ 0 h 5868531"/>
              <a:gd name="connsiteX2" fmla="*/ 5113870 w 5117043"/>
              <a:gd name="connsiteY2" fmla="*/ 858679 h 5868531"/>
              <a:gd name="connsiteX3" fmla="*/ 5113870 w 5117043"/>
              <a:gd name="connsiteY3" fmla="*/ 5868531 h 5868531"/>
              <a:gd name="connsiteX4" fmla="*/ 5113870 w 5117043"/>
              <a:gd name="connsiteY4" fmla="*/ 5868531 h 5868531"/>
              <a:gd name="connsiteX5" fmla="*/ 0 w 5117043"/>
              <a:gd name="connsiteY5" fmla="*/ 5868531 h 5868531"/>
              <a:gd name="connsiteX6" fmla="*/ 0 w 5117043"/>
              <a:gd name="connsiteY6" fmla="*/ 5868531 h 5868531"/>
              <a:gd name="connsiteX7" fmla="*/ 0 w 5117043"/>
              <a:gd name="connsiteY7" fmla="*/ 858679 h 5868531"/>
              <a:gd name="connsiteX8" fmla="*/ 852329 w 5117043"/>
              <a:gd name="connsiteY8" fmla="*/ 6350 h 5868531"/>
              <a:gd name="connsiteX0" fmla="*/ 852329 w 5118831"/>
              <a:gd name="connsiteY0" fmla="*/ 0 h 5862181"/>
              <a:gd name="connsiteX1" fmla="*/ 5106091 w 5118831"/>
              <a:gd name="connsiteY1" fmla="*/ 3175 h 5862181"/>
              <a:gd name="connsiteX2" fmla="*/ 5113870 w 5118831"/>
              <a:gd name="connsiteY2" fmla="*/ 852329 h 5862181"/>
              <a:gd name="connsiteX3" fmla="*/ 5113870 w 5118831"/>
              <a:gd name="connsiteY3" fmla="*/ 5862181 h 5862181"/>
              <a:gd name="connsiteX4" fmla="*/ 5113870 w 5118831"/>
              <a:gd name="connsiteY4" fmla="*/ 5862181 h 5862181"/>
              <a:gd name="connsiteX5" fmla="*/ 0 w 5118831"/>
              <a:gd name="connsiteY5" fmla="*/ 5862181 h 5862181"/>
              <a:gd name="connsiteX6" fmla="*/ 0 w 5118831"/>
              <a:gd name="connsiteY6" fmla="*/ 5862181 h 5862181"/>
              <a:gd name="connsiteX7" fmla="*/ 0 w 5118831"/>
              <a:gd name="connsiteY7" fmla="*/ 852329 h 5862181"/>
              <a:gd name="connsiteX8" fmla="*/ 852329 w 5118831"/>
              <a:gd name="connsiteY8" fmla="*/ 0 h 5862181"/>
              <a:gd name="connsiteX0" fmla="*/ 852329 w 5113955"/>
              <a:gd name="connsiteY0" fmla="*/ 6350 h 5868531"/>
              <a:gd name="connsiteX1" fmla="*/ 5093391 w 5113955"/>
              <a:gd name="connsiteY1" fmla="*/ 0 h 5868531"/>
              <a:gd name="connsiteX2" fmla="*/ 5113870 w 5113955"/>
              <a:gd name="connsiteY2" fmla="*/ 858679 h 5868531"/>
              <a:gd name="connsiteX3" fmla="*/ 5113870 w 5113955"/>
              <a:gd name="connsiteY3" fmla="*/ 5868531 h 5868531"/>
              <a:gd name="connsiteX4" fmla="*/ 5113870 w 5113955"/>
              <a:gd name="connsiteY4" fmla="*/ 5868531 h 5868531"/>
              <a:gd name="connsiteX5" fmla="*/ 0 w 5113955"/>
              <a:gd name="connsiteY5" fmla="*/ 5868531 h 5868531"/>
              <a:gd name="connsiteX6" fmla="*/ 0 w 5113955"/>
              <a:gd name="connsiteY6" fmla="*/ 5868531 h 5868531"/>
              <a:gd name="connsiteX7" fmla="*/ 0 w 5113955"/>
              <a:gd name="connsiteY7" fmla="*/ 858679 h 5868531"/>
              <a:gd name="connsiteX8" fmla="*/ 852329 w 5113955"/>
              <a:gd name="connsiteY8" fmla="*/ 6350 h 5868531"/>
              <a:gd name="connsiteX0" fmla="*/ 852329 w 5117043"/>
              <a:gd name="connsiteY0" fmla="*/ 3175 h 5865356"/>
              <a:gd name="connsiteX1" fmla="*/ 5102916 w 5117043"/>
              <a:gd name="connsiteY1" fmla="*/ 0 h 5865356"/>
              <a:gd name="connsiteX2" fmla="*/ 5113870 w 5117043"/>
              <a:gd name="connsiteY2" fmla="*/ 855504 h 5865356"/>
              <a:gd name="connsiteX3" fmla="*/ 5113870 w 5117043"/>
              <a:gd name="connsiteY3" fmla="*/ 5865356 h 5865356"/>
              <a:gd name="connsiteX4" fmla="*/ 5113870 w 5117043"/>
              <a:gd name="connsiteY4" fmla="*/ 5865356 h 5865356"/>
              <a:gd name="connsiteX5" fmla="*/ 0 w 5117043"/>
              <a:gd name="connsiteY5" fmla="*/ 5865356 h 5865356"/>
              <a:gd name="connsiteX6" fmla="*/ 0 w 5117043"/>
              <a:gd name="connsiteY6" fmla="*/ 5865356 h 5865356"/>
              <a:gd name="connsiteX7" fmla="*/ 0 w 5117043"/>
              <a:gd name="connsiteY7" fmla="*/ 855504 h 5865356"/>
              <a:gd name="connsiteX8" fmla="*/ 852329 w 5117043"/>
              <a:gd name="connsiteY8" fmla="*/ 3175 h 5865356"/>
              <a:gd name="connsiteX0" fmla="*/ 852329 w 5421039"/>
              <a:gd name="connsiteY0" fmla="*/ 3175 h 5865356"/>
              <a:gd name="connsiteX1" fmla="*/ 5102916 w 5421039"/>
              <a:gd name="connsiteY1" fmla="*/ 0 h 5865356"/>
              <a:gd name="connsiteX2" fmla="*/ 5113870 w 5421039"/>
              <a:gd name="connsiteY2" fmla="*/ 5865356 h 5865356"/>
              <a:gd name="connsiteX3" fmla="*/ 5113870 w 5421039"/>
              <a:gd name="connsiteY3" fmla="*/ 5865356 h 5865356"/>
              <a:gd name="connsiteX4" fmla="*/ 0 w 5421039"/>
              <a:gd name="connsiteY4" fmla="*/ 5865356 h 5865356"/>
              <a:gd name="connsiteX5" fmla="*/ 0 w 5421039"/>
              <a:gd name="connsiteY5" fmla="*/ 5865356 h 5865356"/>
              <a:gd name="connsiteX6" fmla="*/ 0 w 5421039"/>
              <a:gd name="connsiteY6" fmla="*/ 855504 h 5865356"/>
              <a:gd name="connsiteX7" fmla="*/ 852329 w 5421039"/>
              <a:gd name="connsiteY7" fmla="*/ 3175 h 5865356"/>
              <a:gd name="connsiteX0" fmla="*/ 852329 w 5642211"/>
              <a:gd name="connsiteY0" fmla="*/ 3175 h 5865356"/>
              <a:gd name="connsiteX1" fmla="*/ 5102916 w 5642211"/>
              <a:gd name="connsiteY1" fmla="*/ 0 h 5865356"/>
              <a:gd name="connsiteX2" fmla="*/ 5113870 w 5642211"/>
              <a:gd name="connsiteY2" fmla="*/ 5865356 h 5865356"/>
              <a:gd name="connsiteX3" fmla="*/ 5113870 w 5642211"/>
              <a:gd name="connsiteY3" fmla="*/ 5865356 h 5865356"/>
              <a:gd name="connsiteX4" fmla="*/ 0 w 5642211"/>
              <a:gd name="connsiteY4" fmla="*/ 5865356 h 5865356"/>
              <a:gd name="connsiteX5" fmla="*/ 0 w 5642211"/>
              <a:gd name="connsiteY5" fmla="*/ 5865356 h 5865356"/>
              <a:gd name="connsiteX6" fmla="*/ 0 w 5642211"/>
              <a:gd name="connsiteY6" fmla="*/ 855504 h 5865356"/>
              <a:gd name="connsiteX7" fmla="*/ 852329 w 5642211"/>
              <a:gd name="connsiteY7" fmla="*/ 3175 h 5865356"/>
              <a:gd name="connsiteX0" fmla="*/ 852329 w 5642211"/>
              <a:gd name="connsiteY0" fmla="*/ 3175 h 5865356"/>
              <a:gd name="connsiteX1" fmla="*/ 5102916 w 5642211"/>
              <a:gd name="connsiteY1" fmla="*/ 0 h 5865356"/>
              <a:gd name="connsiteX2" fmla="*/ 5113870 w 5642211"/>
              <a:gd name="connsiteY2" fmla="*/ 5865356 h 5865356"/>
              <a:gd name="connsiteX3" fmla="*/ 5113870 w 5642211"/>
              <a:gd name="connsiteY3" fmla="*/ 5865356 h 5865356"/>
              <a:gd name="connsiteX4" fmla="*/ 0 w 5642211"/>
              <a:gd name="connsiteY4" fmla="*/ 5865356 h 5865356"/>
              <a:gd name="connsiteX5" fmla="*/ 0 w 5642211"/>
              <a:gd name="connsiteY5" fmla="*/ 5865356 h 5865356"/>
              <a:gd name="connsiteX6" fmla="*/ 0 w 5642211"/>
              <a:gd name="connsiteY6" fmla="*/ 855504 h 5865356"/>
              <a:gd name="connsiteX7" fmla="*/ 852329 w 5642211"/>
              <a:gd name="connsiteY7" fmla="*/ 3175 h 5865356"/>
              <a:gd name="connsiteX0" fmla="*/ 852329 w 5113870"/>
              <a:gd name="connsiteY0" fmla="*/ 3175 h 5865356"/>
              <a:gd name="connsiteX1" fmla="*/ 5102916 w 5113870"/>
              <a:gd name="connsiteY1" fmla="*/ 0 h 5865356"/>
              <a:gd name="connsiteX2" fmla="*/ 5113870 w 5113870"/>
              <a:gd name="connsiteY2" fmla="*/ 5865356 h 5865356"/>
              <a:gd name="connsiteX3" fmla="*/ 5113870 w 5113870"/>
              <a:gd name="connsiteY3" fmla="*/ 5865356 h 5865356"/>
              <a:gd name="connsiteX4" fmla="*/ 0 w 5113870"/>
              <a:gd name="connsiteY4" fmla="*/ 5865356 h 5865356"/>
              <a:gd name="connsiteX5" fmla="*/ 0 w 5113870"/>
              <a:gd name="connsiteY5" fmla="*/ 5865356 h 5865356"/>
              <a:gd name="connsiteX6" fmla="*/ 0 w 5113870"/>
              <a:gd name="connsiteY6" fmla="*/ 855504 h 5865356"/>
              <a:gd name="connsiteX7" fmla="*/ 852329 w 5113870"/>
              <a:gd name="connsiteY7" fmla="*/ 3175 h 5865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13870" h="5865356">
                <a:moveTo>
                  <a:pt x="852329" y="3175"/>
                </a:moveTo>
                <a:lnTo>
                  <a:pt x="5102916" y="0"/>
                </a:lnTo>
                <a:cubicBezTo>
                  <a:pt x="5108393" y="2932678"/>
                  <a:pt x="5112044" y="4887797"/>
                  <a:pt x="5113870" y="5865356"/>
                </a:cubicBezTo>
                <a:lnTo>
                  <a:pt x="5113870" y="5865356"/>
                </a:lnTo>
                <a:lnTo>
                  <a:pt x="0" y="5865356"/>
                </a:lnTo>
                <a:lnTo>
                  <a:pt x="0" y="5865356"/>
                </a:lnTo>
                <a:lnTo>
                  <a:pt x="0" y="855504"/>
                </a:lnTo>
                <a:cubicBezTo>
                  <a:pt x="0" y="384776"/>
                  <a:pt x="381601" y="3175"/>
                  <a:pt x="852329" y="3175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79829FAF-B3AC-FD56-889B-A69DC76A2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A441C57-4596-7B12-41C9-737716170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912" y="758952"/>
            <a:ext cx="5161404" cy="11055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7F86F96-5866-A483-B832-05FCB426732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616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ission Statem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9E095AA-5871-E233-80A2-4C15424AE22B}"/>
              </a:ext>
            </a:extLst>
          </p:cNvPr>
          <p:cNvSpPr/>
          <p:nvPr userDrawn="1"/>
        </p:nvSpPr>
        <p:spPr>
          <a:xfrm>
            <a:off x="3048" y="6766559"/>
            <a:ext cx="12188952" cy="91440"/>
          </a:xfrm>
          <a:prstGeom prst="rect">
            <a:avLst/>
          </a:prstGeom>
          <a:solidFill>
            <a:srgbClr val="FF5F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B38897-6CB5-55BF-2CF1-9ACF5CE4A749}"/>
              </a:ext>
            </a:extLst>
          </p:cNvPr>
          <p:cNvSpPr txBox="1"/>
          <p:nvPr userDrawn="1"/>
        </p:nvSpPr>
        <p:spPr>
          <a:xfrm>
            <a:off x="805913" y="3020409"/>
            <a:ext cx="100376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</a:rPr>
              <a:t>Fundamental and Applied Genomics-Powered Research in Food Security, Energy, Health, Technology, and Environmental Conservation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45C2AB-6BF0-F74B-22C4-4A8A4059E5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A2E96FDC-760B-7CF0-B33D-14C444DE5E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</p:spTree>
    <p:extLst>
      <p:ext uri="{BB962C8B-B14F-4D97-AF65-F5344CB8AC3E}">
        <p14:creationId xmlns:p14="http://schemas.microsoft.com/office/powerpoint/2010/main" val="27906921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 (IGB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uilding with a lawn and a walkway&#10;&#10;Description automatically generated with medium confidence">
            <a:extLst>
              <a:ext uri="{FF2B5EF4-FFF2-40B4-BE49-F238E27FC236}">
                <a16:creationId xmlns:a16="http://schemas.microsoft.com/office/drawing/2014/main" id="{9A155456-09DB-1453-9E4A-4BEABAF69F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80503" y="0"/>
            <a:ext cx="6211497" cy="6858000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79829FAF-B3AC-FD56-889B-A69DC76A2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421B8F0-9660-705C-F563-FDD40D0AB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913" y="758952"/>
            <a:ext cx="5174590" cy="11055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E8B6AF2-7F13-FCFF-73BB-4470A7BF7DC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74200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 (IGB Picture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rick tower&#10;&#10;Description automatically generated">
            <a:extLst>
              <a:ext uri="{FF2B5EF4-FFF2-40B4-BE49-F238E27FC236}">
                <a16:creationId xmlns:a16="http://schemas.microsoft.com/office/drawing/2014/main" id="{574DAE6C-CBBF-7053-8A1E-B5AC431094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56300" y="0"/>
            <a:ext cx="6235700" cy="6858000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79829FAF-B3AC-FD56-889B-A69DC76A2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CAA986-10EE-A384-322E-EA8AB15C1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913" y="758952"/>
            <a:ext cx="5150388" cy="11055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ACB90B2-5D21-A861-59C2-1B880717C47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65239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 (IGB Picture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B14AA04-1AFB-49DF-E6D0-7539DE9DA08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 l="-20713" t="-5267" r="1223" b="11349"/>
          <a:stretch/>
        </p:blipFill>
        <p:spPr>
          <a:xfrm>
            <a:off x="5957455" y="1"/>
            <a:ext cx="6247607" cy="6858000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79829FAF-B3AC-FD56-889B-A69DC76A2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E6901F-F7A1-6C77-372E-AC5A734BE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912" y="758952"/>
            <a:ext cx="5151543" cy="111271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96A3B2E-DD85-83FD-A71D-1D65CF24E05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37306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and Photo (IGB Picture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petri dish&#10;&#10;Description automatically generated">
            <a:extLst>
              <a:ext uri="{FF2B5EF4-FFF2-40B4-BE49-F238E27FC236}">
                <a16:creationId xmlns:a16="http://schemas.microsoft.com/office/drawing/2014/main" id="{114AAB9E-B543-C2E1-22E4-80DDC81509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35800" y="0"/>
            <a:ext cx="5156200" cy="6858000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79829FAF-B3AC-FD56-889B-A69DC76A2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EB7E97-B9FC-5A0C-C206-D11DDE343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5162644" cy="1119854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D2A3A-B6BA-2BCD-E7B2-5A2437E0A7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13085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hoto (IGB Picture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ed and green statues in the snow&#10;&#10;Description automatically generated">
            <a:extLst>
              <a:ext uri="{FF2B5EF4-FFF2-40B4-BE49-F238E27FC236}">
                <a16:creationId xmlns:a16="http://schemas.microsoft.com/office/drawing/2014/main" id="{2413BD58-09E1-EBED-CE97-BA6E59EB7D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43600" y="12700"/>
            <a:ext cx="6248400" cy="6845300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79829FAF-B3AC-FD56-889B-A69DC76A2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86524A-6C30-B8F5-728E-9777BC246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912" y="758952"/>
            <a:ext cx="5161403" cy="111271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1F79D04-4A28-C0BF-BB5E-6FB7E7F58B0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10856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 (IGB Picture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7C14E5-E8D6-ABBD-875E-DEC4C4F11D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5B5B00-A190-4EDE-5EF1-A977953AB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762533-6941-520B-0F55-9A9ADC3BDA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2621"/>
          <a:stretch/>
        </p:blipFill>
        <p:spPr>
          <a:xfrm>
            <a:off x="5786547" y="216856"/>
            <a:ext cx="6405453" cy="6641144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937ACE83-E36F-C82F-4139-586CD9A5D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913" y="758952"/>
            <a:ext cx="5161403" cy="109842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87766A3-56A8-FD20-6D14-BB38EC33DEC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06397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and Photo (IGB Picture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plant&#10;&#10;Description automatically generated">
            <a:extLst>
              <a:ext uri="{FF2B5EF4-FFF2-40B4-BE49-F238E27FC236}">
                <a16:creationId xmlns:a16="http://schemas.microsoft.com/office/drawing/2014/main" id="{6207CDB6-ECCC-7654-8ABE-10B4B18514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00700" y="430975"/>
            <a:ext cx="6591300" cy="6438900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79829FAF-B3AC-FD56-889B-A69DC76A2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EB7E97-B9FC-5A0C-C206-D11DDE343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5162644" cy="1089529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D2A3A-B6BA-2BCD-E7B2-5A2437E0A7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12972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 (Illinois Picture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hild looking through a microscope&#10;&#10;Description automatically generated">
            <a:extLst>
              <a:ext uri="{FF2B5EF4-FFF2-40B4-BE49-F238E27FC236}">
                <a16:creationId xmlns:a16="http://schemas.microsoft.com/office/drawing/2014/main" id="{0AC4CB8E-3832-BF99-B091-CF23C03A47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03900" y="25400"/>
            <a:ext cx="6388100" cy="6832600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79829FAF-B3AC-FD56-889B-A69DC76A2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E8A78E4-D8E6-712C-EEE8-64B6DC5C9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5162644" cy="1089529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D6182CB-8DA9-B4BB-2101-C31E1D780E0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8462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 (IGB Picture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CF9EC3-6367-3ACD-0591-086BB5A11D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B9920C-1A46-F8C5-E74F-E7062B973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pic>
        <p:nvPicPr>
          <p:cNvPr id="7" name="Picture 6" descr="A display of photos on display&#10;&#10;Description automatically generated">
            <a:extLst>
              <a:ext uri="{FF2B5EF4-FFF2-40B4-BE49-F238E27FC236}">
                <a16:creationId xmlns:a16="http://schemas.microsoft.com/office/drawing/2014/main" id="{7370AF55-A436-93DB-E175-D0EB846F7E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23100" y="228600"/>
            <a:ext cx="5168900" cy="662940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FA60B137-CA3B-A89E-0E85-16B008E05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913" y="758952"/>
            <a:ext cx="5168900" cy="10841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20E2C8E-7C48-F690-0B85-6A9A8A18989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80284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347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DF86769-3B09-44C5-524F-15E86390F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2F11034-4E7A-E4F6-C389-FA7EFBA77D7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05912" y="1444752"/>
            <a:ext cx="10616339" cy="43740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11">
            <a:extLst>
              <a:ext uri="{FF2B5EF4-FFF2-40B4-BE49-F238E27FC236}">
                <a16:creationId xmlns:a16="http://schemas.microsoft.com/office/drawing/2014/main" id="{16B5408D-E3E3-9E78-6570-DFA5FD4D66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138836D-013A-30B3-FAAA-615EEE112E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4863" y="758952"/>
            <a:ext cx="10615612" cy="541338"/>
          </a:xfrm>
        </p:spPr>
        <p:txBody>
          <a:bodyPr anchor="t"/>
          <a:lstStyle>
            <a:lvl1pPr>
              <a:defRPr sz="3600" b="1">
                <a:solidFill>
                  <a:srgbClr val="FF5F0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24026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Graph (Pi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rgbClr val="13294B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27C97AB5-193E-2EB1-E5C3-E026377C7F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D4983F3-4A97-2811-CDEC-2053CFA8A3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4672" y="758952"/>
            <a:ext cx="5002598" cy="1152975"/>
          </a:xfrm>
        </p:spPr>
        <p:txBody>
          <a:bodyPr/>
          <a:lstStyle/>
          <a:p>
            <a:r>
              <a:rPr lang="en-US" dirty="0"/>
              <a:t>Content and Graph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4A065D7-DDC8-26E6-F492-C4DAF0AFAC2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2004291"/>
            <a:ext cx="5002599" cy="379210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aphicFrame>
        <p:nvGraphicFramePr>
          <p:cNvPr id="8" name="Chart 7" descr="Pie chart. ">
            <a:extLst>
              <a:ext uri="{FF2B5EF4-FFF2-40B4-BE49-F238E27FC236}">
                <a16:creationId xmlns:a16="http://schemas.microsoft.com/office/drawing/2014/main" id="{9206F3D6-5152-36D2-83DA-2845E9CFC9A5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35311936"/>
              </p:ext>
            </p:extLst>
          </p:nvPr>
        </p:nvGraphicFramePr>
        <p:xfrm>
          <a:off x="6049546" y="739302"/>
          <a:ext cx="6132380" cy="54474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095797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Graph (Ba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2049F-7F34-5D48-8F72-755B85F3E7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4672" y="758952"/>
            <a:ext cx="5002598" cy="1152975"/>
          </a:xfrm>
        </p:spPr>
        <p:txBody>
          <a:bodyPr/>
          <a:lstStyle/>
          <a:p>
            <a:r>
              <a:rPr lang="en-US" dirty="0"/>
              <a:t>Content and Graph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46810-DD61-C649-9461-59FA66CD210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2004291"/>
            <a:ext cx="5002599" cy="379210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rgbClr val="13294B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27C97AB5-193E-2EB1-E5C3-E026377C7F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graphicFrame>
        <p:nvGraphicFramePr>
          <p:cNvPr id="5" name="Graph" descr="A bar graph of A, B, C and D comparing data from 2017, 2018 and 2019.">
            <a:extLst>
              <a:ext uri="{FF2B5EF4-FFF2-40B4-BE49-F238E27FC236}">
                <a16:creationId xmlns:a16="http://schemas.microsoft.com/office/drawing/2014/main" id="{D04403C5-24E0-E9F4-6954-63CBA4A3DF0F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4027519065"/>
              </p:ext>
            </p:extLst>
          </p:nvPr>
        </p:nvGraphicFramePr>
        <p:xfrm>
          <a:off x="6096000" y="1499616"/>
          <a:ext cx="5391150" cy="3967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942393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8327CCF-CC89-7D38-F98E-C5D8A88A080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 flipH="1">
            <a:off x="6096000" y="1"/>
            <a:ext cx="6096000" cy="6858000"/>
          </a:xfrm>
          <a:prstGeom prst="round1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EA7223-1327-D9D0-49C7-C84344680B92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7FCDB551-C24B-EE29-7B43-0313B57D5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6F0E418-0CE7-2AF9-B225-21DBC80C9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4515473" cy="1089529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CEF4C26-987E-C2BE-2527-A689BDE0A49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6816"/>
            <a:ext cx="4515473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58550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hree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2049F-7F34-5D48-8F72-755B85F3E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3875816" cy="11484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46810-DD61-C649-9461-59FA66CD210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6816"/>
            <a:ext cx="3875816" cy="396824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0CAA554F-B37C-9E47-B5E4-82235D4EC6CD}"/>
              </a:ext>
            </a:extLst>
          </p:cNvPr>
          <p:cNvSpPr>
            <a:spLocks noGrp="1" noChangeAspect="1"/>
          </p:cNvSpPr>
          <p:nvPr>
            <p:ph type="pic" idx="13" hasCustomPrompt="1"/>
          </p:nvPr>
        </p:nvSpPr>
        <p:spPr>
          <a:xfrm>
            <a:off x="5114631" y="-7495"/>
            <a:ext cx="7077369" cy="342679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i="0">
                <a:solidFill>
                  <a:srgbClr val="13294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picture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9F5FDDA2-E7AF-294B-ACDF-BDB5997277BC}"/>
              </a:ext>
            </a:extLst>
          </p:cNvPr>
          <p:cNvSpPr>
            <a:spLocks noGrp="1" noChangeAspect="1"/>
          </p:cNvSpPr>
          <p:nvPr>
            <p:ph type="pic" idx="14" hasCustomPrompt="1"/>
          </p:nvPr>
        </p:nvSpPr>
        <p:spPr>
          <a:xfrm>
            <a:off x="5114631" y="3421504"/>
            <a:ext cx="3602522" cy="343649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i="0">
                <a:solidFill>
                  <a:srgbClr val="13294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picture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2499D1A-BF4E-8444-BF94-86863CA11648}"/>
              </a:ext>
            </a:extLst>
          </p:cNvPr>
          <p:cNvSpPr>
            <a:spLocks noGrp="1" noChangeAspect="1"/>
          </p:cNvSpPr>
          <p:nvPr>
            <p:ph type="pic" idx="15" hasCustomPrompt="1"/>
          </p:nvPr>
        </p:nvSpPr>
        <p:spPr>
          <a:xfrm>
            <a:off x="8701089" y="3421504"/>
            <a:ext cx="3490912" cy="343649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i="0">
                <a:solidFill>
                  <a:srgbClr val="13294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picture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D82571D-624C-0CD3-7EA6-4B172E81E94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DEA6D9AD-7E14-2241-3ECC-04872E9B61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</p:spTree>
    <p:extLst>
      <p:ext uri="{BB962C8B-B14F-4D97-AF65-F5344CB8AC3E}">
        <p14:creationId xmlns:p14="http://schemas.microsoft.com/office/powerpoint/2010/main" val="5408519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Three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2049F-7F34-5D48-8F72-755B85F3E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3875816" cy="11484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46810-DD61-C649-9461-59FA66CD210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6816"/>
            <a:ext cx="3875816" cy="396824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9F5FDDA2-E7AF-294B-ACDF-BDB5997277BC}"/>
              </a:ext>
            </a:extLst>
          </p:cNvPr>
          <p:cNvSpPr>
            <a:spLocks noGrp="1" noChangeAspect="1"/>
          </p:cNvSpPr>
          <p:nvPr>
            <p:ph type="pic" idx="14" hasCustomPrompt="1"/>
          </p:nvPr>
        </p:nvSpPr>
        <p:spPr>
          <a:xfrm>
            <a:off x="5114630" y="4954772"/>
            <a:ext cx="3602736" cy="19011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i="0">
                <a:solidFill>
                  <a:srgbClr val="13294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picture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2499D1A-BF4E-8444-BF94-86863CA11648}"/>
              </a:ext>
            </a:extLst>
          </p:cNvPr>
          <p:cNvSpPr>
            <a:spLocks noGrp="1" noChangeAspect="1"/>
          </p:cNvSpPr>
          <p:nvPr>
            <p:ph type="pic" idx="15" hasCustomPrompt="1"/>
          </p:nvPr>
        </p:nvSpPr>
        <p:spPr>
          <a:xfrm>
            <a:off x="8705088" y="3433312"/>
            <a:ext cx="3490912" cy="342248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i="0">
                <a:solidFill>
                  <a:srgbClr val="13294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picture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D82571D-624C-0CD3-7EA6-4B172E81E94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DEA6D9AD-7E14-2241-3ECC-04872E9B61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E381804-431F-4997-B46D-0A1E27A2E69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119576" y="3439633"/>
            <a:ext cx="3572539" cy="1500667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0CAA554F-B37C-9E47-B5E4-82235D4EC6CD}"/>
              </a:ext>
            </a:extLst>
          </p:cNvPr>
          <p:cNvSpPr>
            <a:spLocks noGrp="1" noChangeAspect="1"/>
          </p:cNvSpPr>
          <p:nvPr>
            <p:ph type="pic" idx="13" hasCustomPrompt="1"/>
          </p:nvPr>
        </p:nvSpPr>
        <p:spPr>
          <a:xfrm>
            <a:off x="5114630" y="0"/>
            <a:ext cx="5138458" cy="3429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i="0">
                <a:solidFill>
                  <a:srgbClr val="13294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picture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A077925-E415-DCA1-8012-E2CC5C55B3F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263962" y="-1"/>
            <a:ext cx="1929384" cy="3429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597914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5CF08B-6B2E-BD2E-C155-A10108B2C48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725391" y="6356350"/>
            <a:ext cx="3093573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Office or unit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A78354-9A54-F5BC-FBE0-56151889C9E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D947F2-B572-1341-97A2-03F799FC1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21EA68-2B0A-7648-9710-0081FFDD7D68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i="0">
                <a:solidFill>
                  <a:srgbClr val="13294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4589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9B0892-B9EC-28E9-F3B9-71268B58F2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69DE6E67-ED10-BD4E-CC9D-B11A55074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E95572-40E3-D0E1-AC5B-DD2468BC8B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7413" y="1644650"/>
            <a:ext cx="6908800" cy="3416300"/>
          </a:xfrm>
        </p:spPr>
        <p:txBody>
          <a:bodyPr anchor="ctr"/>
          <a:lstStyle>
            <a:lvl1pPr>
              <a:lnSpc>
                <a:spcPct val="100000"/>
              </a:lnSpc>
              <a:defRPr sz="3600" b="1">
                <a:solidFill>
                  <a:schemeClr val="bg1"/>
                </a:solidFill>
              </a:defRPr>
            </a:lvl1pPr>
            <a:lvl2pPr marL="50292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personal message (“Thanks”, “We look forward to working with you”, “Comments/Questions?”,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194092-4197-9BC0-E053-C20D19873E2A}"/>
              </a:ext>
            </a:extLst>
          </p:cNvPr>
          <p:cNvSpPr/>
          <p:nvPr userDrawn="1"/>
        </p:nvSpPr>
        <p:spPr>
          <a:xfrm>
            <a:off x="8783782" y="-1"/>
            <a:ext cx="3408218" cy="6765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C250FA-0CCD-47BD-4E5E-0419DFC128FE}"/>
              </a:ext>
            </a:extLst>
          </p:cNvPr>
          <p:cNvSpPr txBox="1"/>
          <p:nvPr userDrawn="1"/>
        </p:nvSpPr>
        <p:spPr>
          <a:xfrm>
            <a:off x="9384145" y="2124365"/>
            <a:ext cx="203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igb.Illinois.edu</a:t>
            </a:r>
            <a:endParaRPr lang="en-US" sz="14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566C37B-99EE-0E79-51CF-47C9FBFDC036}"/>
              </a:ext>
            </a:extLst>
          </p:cNvPr>
          <p:cNvCxnSpPr>
            <a:cxnSpLocks/>
          </p:cNvCxnSpPr>
          <p:nvPr userDrawn="1"/>
        </p:nvCxnSpPr>
        <p:spPr>
          <a:xfrm>
            <a:off x="9474777" y="2807856"/>
            <a:ext cx="208106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0C847F3-BBDD-137A-12D6-2896701750BA}"/>
              </a:ext>
            </a:extLst>
          </p:cNvPr>
          <p:cNvSpPr txBox="1"/>
          <p:nvPr userDrawn="1"/>
        </p:nvSpPr>
        <p:spPr>
          <a:xfrm>
            <a:off x="9388763" y="3625274"/>
            <a:ext cx="203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@</a:t>
            </a:r>
            <a:r>
              <a:rPr lang="en-US" sz="1400" dirty="0" err="1"/>
              <a:t>IGBIllinois</a:t>
            </a:r>
            <a:endParaRPr lang="en-US" sz="1400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81ACA5B-7634-2823-49D6-170AE726410D}"/>
              </a:ext>
            </a:extLst>
          </p:cNvPr>
          <p:cNvCxnSpPr>
            <a:cxnSpLocks/>
          </p:cNvCxnSpPr>
          <p:nvPr userDrawn="1"/>
        </p:nvCxnSpPr>
        <p:spPr>
          <a:xfrm>
            <a:off x="9474777" y="4327238"/>
            <a:ext cx="208106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C76ABAC-A03A-FE3B-0C93-686CC3740125}"/>
              </a:ext>
            </a:extLst>
          </p:cNvPr>
          <p:cNvSpPr txBox="1"/>
          <p:nvPr userDrawn="1"/>
        </p:nvSpPr>
        <p:spPr>
          <a:xfrm>
            <a:off x="9365671" y="5080002"/>
            <a:ext cx="22998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info-igb@illinois.edu</a:t>
            </a:r>
            <a:endParaRPr lang="en-US" sz="1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0C3C78-DAEA-F8E5-A59E-FEBB03699D3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478539" y="1549253"/>
            <a:ext cx="596900" cy="520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49649B-308D-2BAB-C666-6DF1B92E51B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486705" y="4730921"/>
            <a:ext cx="750561" cy="3200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69EC8D-C8CB-65DE-2FB6-35DC32EAD3B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470213" y="3229580"/>
            <a:ext cx="365199" cy="3651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3F4A15-5D5E-37DE-DAD8-502DF9D3FFD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933648" y="3229580"/>
            <a:ext cx="365199" cy="3651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15A5B7-1B9D-264A-F91C-2D8317F3C56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397083" y="3229580"/>
            <a:ext cx="365199" cy="3651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004D87-1659-4F14-FC33-AD02A88A93E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860518" y="3229580"/>
            <a:ext cx="365199" cy="3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4435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AB1D55-FCEA-8D56-479F-31DFBE6AFE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EA8D54-F7E3-BE86-229B-F500499E4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6C2EB9-E9CF-C7EB-96EB-8957707E7643}"/>
              </a:ext>
            </a:extLst>
          </p:cNvPr>
          <p:cNvSpPr txBox="1"/>
          <p:nvPr userDrawn="1"/>
        </p:nvSpPr>
        <p:spPr>
          <a:xfrm>
            <a:off x="787439" y="2662487"/>
            <a:ext cx="1032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/>
              <a:t>Health &amp; Wellness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D7563D-2FDE-4B1D-FB91-9E94239E38E0}"/>
              </a:ext>
            </a:extLst>
          </p:cNvPr>
          <p:cNvSpPr txBox="1"/>
          <p:nvPr userDrawn="1"/>
        </p:nvSpPr>
        <p:spPr>
          <a:xfrm>
            <a:off x="1994299" y="2662487"/>
            <a:ext cx="1053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/>
              <a:t>Tech &amp; Society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225952-93C5-D5CD-6B14-0B6E12B88110}"/>
              </a:ext>
            </a:extLst>
          </p:cNvPr>
          <p:cNvSpPr txBox="1"/>
          <p:nvPr userDrawn="1"/>
        </p:nvSpPr>
        <p:spPr>
          <a:xfrm>
            <a:off x="3164213" y="2662487"/>
            <a:ext cx="1417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/>
              <a:t>Ag &amp; </a:t>
            </a:r>
            <a:br>
              <a:rPr lang="en-US" sz="1200" b="0" dirty="0"/>
            </a:br>
            <a:r>
              <a:rPr lang="en-US" sz="1200" b="0" dirty="0"/>
              <a:t>Energy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461B94-CD74-A6DF-B9D3-E547F1686542}"/>
              </a:ext>
            </a:extLst>
          </p:cNvPr>
          <p:cNvSpPr txBox="1"/>
          <p:nvPr userDrawn="1"/>
        </p:nvSpPr>
        <p:spPr>
          <a:xfrm>
            <a:off x="4371074" y="2662487"/>
            <a:ext cx="22051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/>
              <a:t>Fundamental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887BE4-EDFB-CD4B-0BFC-18FA41A338FB}"/>
              </a:ext>
            </a:extLst>
          </p:cNvPr>
          <p:cNvSpPr txBox="1"/>
          <p:nvPr userDrawn="1"/>
        </p:nvSpPr>
        <p:spPr>
          <a:xfrm>
            <a:off x="5641074" y="2662487"/>
            <a:ext cx="1600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/>
              <a:t>Outreach &amp; Engagement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8E6A78-4637-F3DF-D3E2-4B1972B8F759}"/>
              </a:ext>
            </a:extLst>
          </p:cNvPr>
          <p:cNvSpPr txBox="1"/>
          <p:nvPr userDrawn="1"/>
        </p:nvSpPr>
        <p:spPr>
          <a:xfrm>
            <a:off x="6800238" y="2662487"/>
            <a:ext cx="16002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/>
              <a:t>Core Facilities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73A1DE-193C-6214-5ABA-8BEB2318CD1A}"/>
              </a:ext>
            </a:extLst>
          </p:cNvPr>
          <p:cNvSpPr txBox="1"/>
          <p:nvPr userDrawn="1"/>
        </p:nvSpPr>
        <p:spPr>
          <a:xfrm>
            <a:off x="8033293" y="2657869"/>
            <a:ext cx="1600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/>
              <a:t>Double Helix</a:t>
            </a:r>
          </a:p>
          <a:p>
            <a:r>
              <a:rPr lang="en-US" sz="1200" b="0" dirty="0"/>
              <a:t>(Section Divider)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18A61F5-EDC7-0389-25B8-1117D81CD1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68561" y="4305895"/>
            <a:ext cx="503766" cy="54956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0F1C3FC-8C8E-4056-0360-C91E63FC7D5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984575" y="4295504"/>
            <a:ext cx="450971" cy="57034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629193B-88F5-53C7-7976-7E004056028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492790" y="5253824"/>
            <a:ext cx="482600" cy="4826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CD97DD9-CFB8-9ACD-B3DE-6BDB5CB031F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98778" y="5253824"/>
            <a:ext cx="482600" cy="4826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EBC56252-92C2-CA4D-DCC0-A40E7088401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04766" y="5253824"/>
            <a:ext cx="482600" cy="4826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F5747191-CA78-806D-D06D-122CC5B2A54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210754" y="5253824"/>
            <a:ext cx="482600" cy="4826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BC6BF4F2-B19D-6EA6-C56C-8A4C3575B8B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116743" y="5253824"/>
            <a:ext cx="482600" cy="48260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89C0A48C-FDBB-DC74-8D69-033DC6F9C661}"/>
              </a:ext>
            </a:extLst>
          </p:cNvPr>
          <p:cNvSpPr txBox="1"/>
          <p:nvPr userDrawn="1"/>
        </p:nvSpPr>
        <p:spPr>
          <a:xfrm>
            <a:off x="692727" y="711200"/>
            <a:ext cx="3011054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600" b="1" dirty="0">
                <a:solidFill>
                  <a:srgbClr val="FF5F05"/>
                </a:solidFill>
              </a:rPr>
              <a:t>Icon Library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777380C-503D-7D48-3527-D2A536EC2F6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09189" y="5234774"/>
            <a:ext cx="596900" cy="5207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F97D6A6-D637-0CEE-F413-76485488BDE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955120" y="5303293"/>
            <a:ext cx="750561" cy="32009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9C48991-4761-B585-AABC-1F05A91995FA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33265" y="1797790"/>
            <a:ext cx="685800" cy="6858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3F749AB-9D72-B40E-81F1-5E667924413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09212" y="1804140"/>
            <a:ext cx="787400" cy="6731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C4F3B0A-4E97-0C52-0B67-F48102BC5CE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051680" y="1797790"/>
            <a:ext cx="787400" cy="6858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5CB0C50-365B-1DB0-6BE1-F6DF5A2384F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437584" y="1861290"/>
            <a:ext cx="901700" cy="5588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C3C0756-F85A-C5D0-F5FE-081C744FF36D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697258" y="1797790"/>
            <a:ext cx="685800" cy="6858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E64C309-5949-692C-0A56-3BAFFFBFEBAD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6871185" y="1785090"/>
            <a:ext cx="711200" cy="7112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81D6D3F-E078-BCB7-D7AA-C26FC427233C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8128630" y="2059533"/>
            <a:ext cx="983755" cy="17411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E696A4B4-DBF7-2CF9-8EE7-8AF744393104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859989" y="3505951"/>
            <a:ext cx="495300" cy="4445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F74CD53F-CEF4-EA0A-E1A8-A79A7E7CD77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759224" y="3410701"/>
            <a:ext cx="520700" cy="635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20A29DDA-6E4B-D697-1758-7F3A35ABB4D9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3639613" y="3455151"/>
            <a:ext cx="812800" cy="5461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4A52D0B-C01B-7464-9BBE-D61CE9ADDC68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4856348" y="3455151"/>
            <a:ext cx="533400" cy="54610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1BCAF1B3-FFE7-EF31-57CB-8CC723477EF6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5793683" y="3462955"/>
            <a:ext cx="707323" cy="53049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504F2EB3-26BD-8206-0DD7-EA34573E3045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2683859" y="3452292"/>
            <a:ext cx="551819" cy="55181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4E105BBC-6887-F7BE-8614-21F454D104B6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6904941" y="3493251"/>
            <a:ext cx="863600" cy="4699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3BB2239-361B-154A-A052-295C67C2167B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10047146" y="3461501"/>
            <a:ext cx="558800" cy="53340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B7A0B82C-969F-C699-4175-E8EEF80E25F3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>
            <a:off x="8172476" y="3467851"/>
            <a:ext cx="533400" cy="5207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356374E3-373A-6AF3-B23E-DE2EC4A34162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9109811" y="3461501"/>
            <a:ext cx="533400" cy="53340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D1DA4CB3-1410-388F-7291-31FD0A009720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11009882" y="3429751"/>
            <a:ext cx="419100" cy="59690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E44EEC96-7DE7-F022-8A73-BB7244050658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tretch>
            <a:fillRect/>
          </a:stretch>
        </p:blipFill>
        <p:spPr>
          <a:xfrm>
            <a:off x="875517" y="4226385"/>
            <a:ext cx="464244" cy="708583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28EACD0D-B0AE-B80F-ADB3-6CCFC442137E}"/>
              </a:ext>
            </a:extLst>
          </p:cNvPr>
          <p:cNvPicPr>
            <a:picLocks noChangeAspect="1"/>
          </p:cNvPicPr>
          <p:nvPr userDrawn="1"/>
        </p:nvPicPr>
        <p:blipFill>
          <a:blip r:embed="rId31"/>
          <a:stretch>
            <a:fillRect/>
          </a:stretch>
        </p:blipFill>
        <p:spPr>
          <a:xfrm>
            <a:off x="1804404" y="4288576"/>
            <a:ext cx="635000" cy="58420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FFB3075C-C7BF-A7FC-FA23-BF2C1581DA0D}"/>
              </a:ext>
            </a:extLst>
          </p:cNvPr>
          <p:cNvPicPr>
            <a:picLocks noChangeAspect="1"/>
          </p:cNvPicPr>
          <p:nvPr userDrawn="1"/>
        </p:nvPicPr>
        <p:blipFill>
          <a:blip r:embed="rId32"/>
          <a:stretch>
            <a:fillRect/>
          </a:stretch>
        </p:blipFill>
        <p:spPr>
          <a:xfrm>
            <a:off x="2904047" y="4339376"/>
            <a:ext cx="571500" cy="4826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F9437F7F-FA3F-7D45-CBEA-A376FC149A6A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tretch>
            <a:fillRect/>
          </a:stretch>
        </p:blipFill>
        <p:spPr>
          <a:xfrm>
            <a:off x="6923632" y="4326676"/>
            <a:ext cx="419100" cy="50800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37C2141B-39FB-A173-FE79-C9E6666919B9}"/>
              </a:ext>
            </a:extLst>
          </p:cNvPr>
          <p:cNvPicPr>
            <a:picLocks noChangeAspect="1"/>
          </p:cNvPicPr>
          <p:nvPr userDrawn="1"/>
        </p:nvPicPr>
        <p:blipFill>
          <a:blip r:embed="rId34"/>
          <a:stretch>
            <a:fillRect/>
          </a:stretch>
        </p:blipFill>
        <p:spPr>
          <a:xfrm>
            <a:off x="3940190" y="4261818"/>
            <a:ext cx="579742" cy="637716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2D0D2771-89A2-A448-A32D-EE5562E4A3C9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tretch>
            <a:fillRect/>
          </a:stretch>
        </p:blipFill>
        <p:spPr>
          <a:xfrm>
            <a:off x="7807375" y="4326676"/>
            <a:ext cx="660400" cy="50800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FE335C6E-814B-C63F-C9F1-CB57F15ECF27}"/>
              </a:ext>
            </a:extLst>
          </p:cNvPr>
          <p:cNvPicPr>
            <a:picLocks noChangeAspect="1"/>
          </p:cNvPicPr>
          <p:nvPr userDrawn="1"/>
        </p:nvPicPr>
        <p:blipFill>
          <a:blip r:embed="rId36"/>
          <a:stretch>
            <a:fillRect/>
          </a:stretch>
        </p:blipFill>
        <p:spPr>
          <a:xfrm>
            <a:off x="8932418" y="4320326"/>
            <a:ext cx="571500" cy="52070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1EFBBD6A-57BE-1B7A-5E32-89DBCD4E7803}"/>
              </a:ext>
            </a:extLst>
          </p:cNvPr>
          <p:cNvPicPr>
            <a:picLocks noChangeAspect="1"/>
          </p:cNvPicPr>
          <p:nvPr userDrawn="1"/>
        </p:nvPicPr>
        <p:blipFill>
          <a:blip r:embed="rId37"/>
          <a:stretch>
            <a:fillRect/>
          </a:stretch>
        </p:blipFill>
        <p:spPr>
          <a:xfrm>
            <a:off x="5900189" y="4313976"/>
            <a:ext cx="558800" cy="533400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F05C5AD5-5353-97B4-1360-23850AFB37EE}"/>
              </a:ext>
            </a:extLst>
          </p:cNvPr>
          <p:cNvPicPr>
            <a:picLocks noChangeAspect="1"/>
          </p:cNvPicPr>
          <p:nvPr userDrawn="1"/>
        </p:nvPicPr>
        <p:blipFill>
          <a:blip r:embed="rId38"/>
          <a:stretch>
            <a:fillRect/>
          </a:stretch>
        </p:blipFill>
        <p:spPr>
          <a:xfrm>
            <a:off x="10936971" y="4275003"/>
            <a:ext cx="513720" cy="51372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69000D39-1C05-E0E7-DD1F-878333C6449C}"/>
              </a:ext>
            </a:extLst>
          </p:cNvPr>
          <p:cNvPicPr>
            <a:picLocks noChangeAspect="1"/>
          </p:cNvPicPr>
          <p:nvPr userDrawn="1"/>
        </p:nvPicPr>
        <p:blipFill>
          <a:blip r:embed="rId39"/>
          <a:stretch>
            <a:fillRect/>
          </a:stretch>
        </p:blipFill>
        <p:spPr>
          <a:xfrm>
            <a:off x="3003426" y="5241124"/>
            <a:ext cx="508000" cy="50800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693D59AC-1C58-F940-29C6-6D94449E7E01}"/>
              </a:ext>
            </a:extLst>
          </p:cNvPr>
          <p:cNvPicPr>
            <a:picLocks noChangeAspect="1"/>
          </p:cNvPicPr>
          <p:nvPr userDrawn="1"/>
        </p:nvPicPr>
        <p:blipFill>
          <a:blip r:embed="rId40"/>
          <a:stretch>
            <a:fillRect/>
          </a:stretch>
        </p:blipFill>
        <p:spPr>
          <a:xfrm>
            <a:off x="3934814" y="5272874"/>
            <a:ext cx="190500" cy="44450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6CBCE6F2-540B-CC1F-2728-0043E45BB7DD}"/>
              </a:ext>
            </a:extLst>
          </p:cNvPr>
          <p:cNvPicPr>
            <a:picLocks noChangeAspect="1"/>
          </p:cNvPicPr>
          <p:nvPr userDrawn="1"/>
        </p:nvPicPr>
        <p:blipFill>
          <a:blip r:embed="rId41"/>
          <a:stretch>
            <a:fillRect/>
          </a:stretch>
        </p:blipFill>
        <p:spPr>
          <a:xfrm>
            <a:off x="4548702" y="5234774"/>
            <a:ext cx="5207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9952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FBABF7CC-3E50-439F-1E42-785E9E5E1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5664" y="758950"/>
            <a:ext cx="2920409" cy="649224"/>
          </a:xfrm>
        </p:spPr>
        <p:txBody>
          <a:bodyPr anchor="t"/>
          <a:lstStyle>
            <a:lvl1pPr algn="r">
              <a:defRPr/>
            </a:lvl1pPr>
          </a:lstStyle>
          <a:p>
            <a:r>
              <a:rPr lang="en-US" dirty="0"/>
              <a:t>FY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C9C7E13-C875-7964-0DBE-D4978234440D}"/>
              </a:ext>
            </a:extLst>
          </p:cNvPr>
          <p:cNvSpPr txBox="1"/>
          <p:nvPr userDrawn="1"/>
        </p:nvSpPr>
        <p:spPr>
          <a:xfrm>
            <a:off x="802718" y="758951"/>
            <a:ext cx="7717505" cy="6492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solidFill>
                  <a:srgbClr val="FF5F05"/>
                </a:solidFill>
              </a:rPr>
              <a:t>Economic Development</a:t>
            </a:r>
          </a:p>
        </p:txBody>
      </p:sp>
      <p:sp>
        <p:nvSpPr>
          <p:cNvPr id="26" name="Slide Number Placeholder 18">
            <a:extLst>
              <a:ext uri="{FF2B5EF4-FFF2-40B4-BE49-F238E27FC236}">
                <a16:creationId xmlns:a16="http://schemas.microsoft.com/office/drawing/2014/main" id="{F7023266-F4DF-922C-2ECB-71F36A876626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11234478" y="6354827"/>
            <a:ext cx="372217" cy="276999"/>
          </a:xfrm>
          <a:noFill/>
        </p:spPr>
        <p:txBody>
          <a:bodyPr/>
          <a:lstStyle>
            <a:lvl1pPr>
              <a:defRPr>
                <a:solidFill>
                  <a:srgbClr val="13294B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57526953-C0FF-C77F-8080-3D7BD6D0784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679944"/>
            <a:ext cx="5002599" cy="411645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" name="Footer Placeholder 11">
            <a:extLst>
              <a:ext uri="{FF2B5EF4-FFF2-40B4-BE49-F238E27FC236}">
                <a16:creationId xmlns:a16="http://schemas.microsoft.com/office/drawing/2014/main" id="{19BF6DC0-424D-20C0-4CFA-32925A835F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</p:spTree>
    <p:extLst>
      <p:ext uri="{BB962C8B-B14F-4D97-AF65-F5344CB8AC3E}">
        <p14:creationId xmlns:p14="http://schemas.microsoft.com/office/powerpoint/2010/main" val="6377065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D8A2E-A23D-1F65-C16C-EBEB851067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832460-2DA5-D1AF-FAE3-03BA934E2E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E6A173-405D-80EB-EB54-3287C448DE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746C4-50CA-4600-CB0E-15C05627F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02BDC2-57BB-03DA-AB4D-988BC045D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151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Title - Nav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9B0892-B9EC-28E9-F3B9-71268B58F2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69DE6E67-ED10-BD4E-CC9D-B11A55074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66E724B-7290-24EE-076A-96354C5291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3854843"/>
            <a:ext cx="10244692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76BB3C4-6144-98BD-714A-27289A7A78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837" y="1222765"/>
            <a:ext cx="10244692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Section Divider Title</a:t>
            </a:r>
          </a:p>
        </p:txBody>
      </p:sp>
    </p:spTree>
    <p:extLst>
      <p:ext uri="{BB962C8B-B14F-4D97-AF65-F5344CB8AC3E}">
        <p14:creationId xmlns:p14="http://schemas.microsoft.com/office/powerpoint/2010/main" val="26317554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A7EC0-AF0F-C565-9930-926CCD248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49FA15-7532-9B00-3117-512E5FE460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867C6E-92B7-9CAD-FD2D-D6C8A4585E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B6F92-1BD6-EACC-C3D3-92441D0FC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09B0A4-5EF7-370A-5B3D-F8976C318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7968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D8C79-8A50-9976-FAAD-CAFD61D41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789B2B-E78B-1919-3515-385BF7BCF1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D72F94-B359-597F-5049-5EC3A13E8A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76BACF-22C9-7DE3-C7B9-D485AFDFE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56E8B-B68D-73A4-E6D7-0C357334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9870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8A7A5-27C8-59D8-450D-814183DA4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2DD14-348F-2359-A9F5-067FBFD41C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180FA4-9F1E-CABF-5B0B-4EB7E0FFBC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418F67-CA92-E7E6-F1B8-298F988F6B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28837E-6C88-C4EE-8886-F0A402513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4B1537-F674-79C2-2450-D4752982C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8521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1D33A-C268-BB73-EEE7-52ECF99A8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CD280-097F-8FD4-B6B5-C7269D7D0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0AA5C8-8E00-4792-9389-7E6D7F24A2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0712BD-A59A-676B-6103-83BAC72D6D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5D9818-B117-ECDB-2D46-0D0DD89845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83DDE2-1D83-D320-B198-46780662E4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1FF95F-C649-FA3E-8F28-AE8E28C8D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E791CD-A065-1669-6D13-ECD9FA101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4281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51FE7-15B8-4BC0-CD40-A8C35EE9C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9E31FA-74E6-27D7-27CD-12C81BA7A1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AD4493-C25E-ADFF-C6D8-A8F222F10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00F3B6-3C08-CA73-8DB6-6907E25D1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9674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036D8D-0979-7B64-82D4-2133A428A5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710E10-3AEE-C551-CA53-B2204135A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C13B90-5889-DF81-C001-DDBB02BD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9678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4405A-6813-123E-5570-4FCBA9195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2E715-1892-609D-8AC0-958562A0E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1CDBE9-6D54-5E9F-94B7-22662E26C7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4118EC-609B-7A60-2BD3-DD9B8512B7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AB3081-86AA-D0D3-EBA5-80B7F9E76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1344C3-FDB0-7237-A2FE-7F8969D0A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51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B7F8C-5C3C-ABC3-1B31-630A81F63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19A8E2-B86E-659D-4909-C1A2BE853A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DB1C3F-61F1-A1C9-62D3-908AF0A2F8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81F1E0-E7C5-B2CA-4830-6ECE1F18E4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993232-83FC-FD0E-0BA8-AC9472B4F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2F8A00-82C9-7FC2-1AA5-8D43E0F5E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02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77CC3-EF1B-42D8-8909-9D4649262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311630-AEBC-E122-5E8B-16CF53938F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DBC598-8643-C07C-3F05-7A3EC8D16D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DA991-348E-35DF-886C-8047C8610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BEE60-F9AC-3B48-AF87-0AD3E88C3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830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53D59A-9C75-5498-BBA3-27E197BD8C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C47DB2-9C92-4492-B125-5144888F3A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66B26-FBC6-03F4-361C-91EB0B4A9C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949E6-A26D-94FB-16E5-A5F895488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253BF5-A0D6-661C-75A2-5022D737D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048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TItle -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9B0892-B9EC-28E9-F3B9-71268B58F2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69DE6E67-ED10-BD4E-CC9D-B11A55074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66E724B-7290-24EE-076A-96354C5291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3854843"/>
            <a:ext cx="10244692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76BB3C4-6144-98BD-714A-27289A7A78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837" y="1222765"/>
            <a:ext cx="10244692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Section Divider Title</a:t>
            </a:r>
          </a:p>
        </p:txBody>
      </p:sp>
    </p:spTree>
    <p:extLst>
      <p:ext uri="{BB962C8B-B14F-4D97-AF65-F5344CB8AC3E}">
        <p14:creationId xmlns:p14="http://schemas.microsoft.com/office/powerpoint/2010/main" val="1657774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TItle - Cya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9B0892-B9EC-28E9-F3B9-71268B58F2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69DE6E67-ED10-BD4E-CC9D-B11A55074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66E724B-7290-24EE-076A-96354C5291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3854843"/>
            <a:ext cx="10244692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76BB3C4-6144-98BD-714A-27289A7A78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837" y="1222765"/>
            <a:ext cx="10244692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Section Divider Title</a:t>
            </a:r>
          </a:p>
        </p:txBody>
      </p:sp>
    </p:spTree>
    <p:extLst>
      <p:ext uri="{BB962C8B-B14F-4D97-AF65-F5344CB8AC3E}">
        <p14:creationId xmlns:p14="http://schemas.microsoft.com/office/powerpoint/2010/main" val="2904400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TItle - Yello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9B0892-B9EC-28E9-F3B9-71268B58F2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69DE6E67-ED10-BD4E-CC9D-B11A55074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66E724B-7290-24EE-076A-96354C5291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3854843"/>
            <a:ext cx="10244692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76BB3C4-6144-98BD-714A-27289A7A78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837" y="1222765"/>
            <a:ext cx="10244692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Section Divider Title</a:t>
            </a:r>
          </a:p>
        </p:txBody>
      </p:sp>
    </p:spTree>
    <p:extLst>
      <p:ext uri="{BB962C8B-B14F-4D97-AF65-F5344CB8AC3E}">
        <p14:creationId xmlns:p14="http://schemas.microsoft.com/office/powerpoint/2010/main" val="1929840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TItle - 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9B0892-B9EC-28E9-F3B9-71268B58F2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69DE6E67-ED10-BD4E-CC9D-B11A55074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66E724B-7290-24EE-076A-96354C5291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3854843"/>
            <a:ext cx="10244692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76BB3C4-6144-98BD-714A-27289A7A78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837" y="1222765"/>
            <a:ext cx="10244692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Section Divider Title</a:t>
            </a:r>
          </a:p>
        </p:txBody>
      </p:sp>
    </p:spTree>
    <p:extLst>
      <p:ext uri="{BB962C8B-B14F-4D97-AF65-F5344CB8AC3E}">
        <p14:creationId xmlns:p14="http://schemas.microsoft.com/office/powerpoint/2010/main" val="521409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1614BA-85C5-BA49-A402-F7BCCCDB2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912" y="758952"/>
            <a:ext cx="10616339" cy="5909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A66ADF-AEA5-DC4B-841D-168372B891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5912" y="1444752"/>
            <a:ext cx="10616339" cy="44572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C99DD88-293F-B174-9B69-932022C7BB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0034" y="6354827"/>
            <a:ext cx="372217" cy="276999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1200">
                <a:solidFill>
                  <a:srgbClr val="13294B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AEA014-9CDC-4EBF-096C-9B58D6A67DBE}"/>
              </a:ext>
            </a:extLst>
          </p:cNvPr>
          <p:cNvSpPr/>
          <p:nvPr userDrawn="1"/>
        </p:nvSpPr>
        <p:spPr>
          <a:xfrm>
            <a:off x="0" y="6766559"/>
            <a:ext cx="12192000" cy="91440"/>
          </a:xfrm>
          <a:prstGeom prst="rect">
            <a:avLst/>
          </a:prstGeom>
          <a:solidFill>
            <a:srgbClr val="FF5F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orange letter on a blue background&#10;&#10;Description automatically generated">
            <a:extLst>
              <a:ext uri="{FF2B5EF4-FFF2-40B4-BE49-F238E27FC236}">
                <a16:creationId xmlns:a16="http://schemas.microsoft.com/office/drawing/2014/main" id="{AEC98D1C-C106-80CF-E3E0-21B4E70BF5F4}"/>
              </a:ext>
            </a:extLst>
          </p:cNvPr>
          <p:cNvPicPr>
            <a:picLocks noChangeAspect="1"/>
          </p:cNvPicPr>
          <p:nvPr userDrawn="1"/>
        </p:nvPicPr>
        <p:blipFill>
          <a:blip r:embed="rId5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732" y="6174377"/>
            <a:ext cx="549831" cy="683623"/>
          </a:xfrm>
          <a:prstGeom prst="rect">
            <a:avLst/>
          </a:prstGeom>
        </p:spPr>
      </p:pic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5058491-9C5F-2CBA-8A79-649BC9C3D2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</p:spTree>
    <p:extLst>
      <p:ext uri="{BB962C8B-B14F-4D97-AF65-F5344CB8AC3E}">
        <p14:creationId xmlns:p14="http://schemas.microsoft.com/office/powerpoint/2010/main" val="2937971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4" r:id="rId2"/>
    <p:sldLayoutId id="2147483671" r:id="rId3"/>
    <p:sldLayoutId id="2147483650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682" r:id="rId15"/>
    <p:sldLayoutId id="2147483683" r:id="rId16"/>
    <p:sldLayoutId id="2147483699" r:id="rId17"/>
    <p:sldLayoutId id="2147483700" r:id="rId18"/>
    <p:sldLayoutId id="2147483722" r:id="rId19"/>
    <p:sldLayoutId id="2147483714" r:id="rId20"/>
    <p:sldLayoutId id="2147483715" r:id="rId21"/>
    <p:sldLayoutId id="2147483728" r:id="rId22"/>
    <p:sldLayoutId id="2147483679" r:id="rId23"/>
    <p:sldLayoutId id="2147483680" r:id="rId24"/>
    <p:sldLayoutId id="2147483652" r:id="rId25"/>
    <p:sldLayoutId id="2147483653" r:id="rId26"/>
    <p:sldLayoutId id="2147483654" r:id="rId27"/>
    <p:sldLayoutId id="2147483677" r:id="rId28"/>
    <p:sldLayoutId id="2147483665" r:id="rId29"/>
    <p:sldLayoutId id="2147483689" r:id="rId30"/>
    <p:sldLayoutId id="2147483690" r:id="rId31"/>
    <p:sldLayoutId id="2147483691" r:id="rId32"/>
    <p:sldLayoutId id="2147483720" r:id="rId33"/>
    <p:sldLayoutId id="2147483718" r:id="rId34"/>
    <p:sldLayoutId id="2147483735" r:id="rId35"/>
    <p:sldLayoutId id="2147483721" r:id="rId36"/>
    <p:sldLayoutId id="2147483693" r:id="rId37"/>
    <p:sldLayoutId id="2147483738" r:id="rId38"/>
    <p:sldLayoutId id="2147483729" r:id="rId39"/>
    <p:sldLayoutId id="2147483694" r:id="rId40"/>
    <p:sldLayoutId id="2147483695" r:id="rId41"/>
    <p:sldLayoutId id="2147483669" r:id="rId42"/>
    <p:sldLayoutId id="2147483666" r:id="rId43"/>
    <p:sldLayoutId id="2147483731" r:id="rId44"/>
    <p:sldLayoutId id="2147483660" r:id="rId45"/>
    <p:sldLayoutId id="2147483696" r:id="rId46"/>
    <p:sldLayoutId id="2147483697" r:id="rId47"/>
    <p:sldLayoutId id="2147483717" r:id="rId4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FF5F05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rgbClr val="FF5F05"/>
        </a:buClr>
        <a:buSzPct val="120000"/>
        <a:buFont typeface="Arial" panose="020B0604020202020204" pitchFamily="34" charset="0"/>
        <a:buNone/>
        <a:defRPr sz="1800" kern="1200">
          <a:solidFill>
            <a:srgbClr val="13294B"/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rgbClr val="FF5F05"/>
        </a:buClr>
        <a:buSzPct val="120000"/>
        <a:buFont typeface="System Font Regular"/>
        <a:buChar char="-"/>
        <a:defRPr sz="1800" kern="1200">
          <a:solidFill>
            <a:srgbClr val="13294B"/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rgbClr val="FF5F05"/>
        </a:buClr>
        <a:buSzPct val="120000"/>
        <a:buFont typeface="System Font Regular"/>
        <a:buChar char="-"/>
        <a:defRPr sz="1800" kern="1200">
          <a:solidFill>
            <a:srgbClr val="13294B"/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rgbClr val="FF5F05"/>
        </a:buClr>
        <a:buSzPct val="120000"/>
        <a:buFont typeface="System Font Regular"/>
        <a:buChar char="-"/>
        <a:defRPr sz="1800" kern="1200">
          <a:solidFill>
            <a:srgbClr val="13294B"/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rgbClr val="FF5F05"/>
        </a:buClr>
        <a:buSzPct val="120000"/>
        <a:buFont typeface="System Font Regular"/>
        <a:buChar char="-"/>
        <a:defRPr sz="1800" kern="1200">
          <a:solidFill>
            <a:srgbClr val="13294B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735E839E-5660-6318-169E-61D2FC96D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912" y="758952"/>
            <a:ext cx="10616339" cy="590931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2160EAB-53FB-A20D-D06E-99284FA150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5912" y="1444752"/>
            <a:ext cx="10616339" cy="44572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13">
            <a:extLst>
              <a:ext uri="{FF2B5EF4-FFF2-40B4-BE49-F238E27FC236}">
                <a16:creationId xmlns:a16="http://schemas.microsoft.com/office/drawing/2014/main" id="{A5197E3F-C789-9BEA-3102-6552C608E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4478" y="6354827"/>
            <a:ext cx="372217" cy="276999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ctr">
            <a:spAutoFit/>
          </a:bodyPr>
          <a:lstStyle>
            <a:lvl1pPr algn="ctr">
              <a:defRPr sz="1200">
                <a:solidFill>
                  <a:srgbClr val="13294B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BD3F44-821B-01BC-AC44-6B9240173CEB}"/>
              </a:ext>
            </a:extLst>
          </p:cNvPr>
          <p:cNvSpPr/>
          <p:nvPr userDrawn="1"/>
        </p:nvSpPr>
        <p:spPr>
          <a:xfrm>
            <a:off x="0" y="6766559"/>
            <a:ext cx="12192000" cy="91440"/>
          </a:xfrm>
          <a:prstGeom prst="rect">
            <a:avLst/>
          </a:prstGeom>
          <a:solidFill>
            <a:srgbClr val="FF5F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orange letter on a blue background&#10;&#10;Description automatically generated">
            <a:extLst>
              <a:ext uri="{FF2B5EF4-FFF2-40B4-BE49-F238E27FC236}">
                <a16:creationId xmlns:a16="http://schemas.microsoft.com/office/drawing/2014/main" id="{896BDAEC-6694-BF43-DFC2-A38FF1B6A77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732" y="6174377"/>
            <a:ext cx="549831" cy="683623"/>
          </a:xfrm>
          <a:prstGeom prst="rect">
            <a:avLst/>
          </a:prstGeom>
        </p:spPr>
      </p:pic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EF7EE741-E571-2A0C-C038-6EDF68A894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</p:spTree>
    <p:extLst>
      <p:ext uri="{BB962C8B-B14F-4D97-AF65-F5344CB8AC3E}">
        <p14:creationId xmlns:p14="http://schemas.microsoft.com/office/powerpoint/2010/main" val="1257981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FF5F05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8A5D2D9-F281-425F-947B-5D3447F09D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94D920D-A405-538B-DD2A-95E5B2261A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905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C405D3-EC62-9D5E-DB97-32E0ACA9BA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A3A8F7-780E-8974-9638-BA7FCD4627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E56995-229F-29C4-9E12-D0CA90E042A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67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3D30C-ABA7-8DF1-EDF0-10453FA61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1D3E22-18E4-9D69-86C5-B360D144B2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5D68E2-51C0-7AEE-34C0-6525051BF98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161E48-D044-7F05-1FBA-3F91C76298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24D0FD-871A-E014-5CFF-80A0E25B93D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BF92EE-4402-62CB-9D47-182805CD59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11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1189E0-B6CC-A299-E44B-3762E1E3766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5676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CF32EAB-7F3B-E25D-B7A9-D144CD21C6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DBAB5C-7CFE-6119-AEB8-A6A4236D0E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9875D23-DA5C-71E9-F4EC-1E555CAF89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098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4056C8-6ACC-133A-DF7C-E490D9583D0C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620F54-E666-9468-B2A9-7ECB1276E9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DBB77CA-85FE-1E20-D9AD-73151F20B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5162644" cy="1089529"/>
          </a:xfrm>
        </p:spPr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E4D4996-35BE-A8F2-B6F9-CA4379251DE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3213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18C56-3706-90D5-3464-46C441263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5162644" cy="1089529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B00589-AD77-DC9C-A190-084E8C0F467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42FCD1-9E3A-44F1-0634-EFB600A39362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96DD0C-8B58-B620-B6D9-F8FC66ADD9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7929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4C52EB-924B-9F2A-E1B0-266DF5565296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326576-9BB3-E42E-E331-66B13107D5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9973A9D-2218-FA27-1564-9B7365BDD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5162644" cy="1089529"/>
          </a:xfrm>
        </p:spPr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E9CC237-6511-25EB-D67C-91AFBD157FD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2290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DE3134-536E-7559-491C-CBEFB9A1ED82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8738C3-8188-5111-BBF8-C36F21E99C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27BE1F7-B24C-8CBE-7DF8-E1450C643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CB65043-FE42-B413-D7B8-B5C9FD1A80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8750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FDF26B-ADF6-4EF6-0707-F164043C90D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FCDDC0-2898-4F06-7E6F-5C2E278370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D08AB63-7DBE-93B6-4401-9AF55894B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74F745-59E1-D457-1E65-0A199F17C6F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05913" y="1979613"/>
            <a:ext cx="5014913" cy="40354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4887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527508-6DC9-E726-3E88-310721D93C13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21B599-91E4-A859-7DCF-E0A04E7CBD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6724B30-9202-1BE2-6D0F-6E8163DBD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0B86531-5F77-5738-8095-5CB7B62FEE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5306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D54B73-D5DD-E2A3-E068-B09D474C2D2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56CE3F-0B36-C242-D11A-7929BEF99D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6FF79BA-CA95-69E7-BE2B-3598A3A5F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307ED9E-9BD4-D5B3-2022-6BB06300F9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706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945395E-F334-FF70-A973-19D9D70471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7868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B775B1-06E2-F073-EE2F-5858CB78BB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3C65F8-4742-9848-8EE1-EC19E854B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FF63DEF-993A-30F6-3A30-188025E31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CB4CE1B-F493-BB1C-C8E8-5B9567D214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1954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A993BB-0B8C-113E-667F-D4A96020F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87C431-F0A7-BA0A-EC26-6B4D542BF6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F23470C-4B07-773D-6DCF-1BA4B7FE10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9656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D5889A0E-C1B4-5C2D-7842-058CE027922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F41EC4-2FF6-C2BF-F869-D7F1A6FB0AF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EDC5D8-4B64-2CC4-DE97-326D609850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7EA6DB3-8E43-AB68-A986-8566AD191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5162644" cy="1089529"/>
          </a:xfrm>
        </p:spPr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44EFCD-5268-F1B0-DB1D-0CC63A6AD3F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7964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7BE4B2-D484-CB0C-AD78-606452509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23</a:t>
            </a:fld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FC33A3-2441-544E-4310-FB5354EC6AF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75B009-7E31-C352-3367-20681F2057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B15879-44B6-B2FA-4E8D-F0E702AC6CD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370FF3-1F57-30C4-BFD5-4BD130C0A67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6D921DA-C319-0329-C65C-72037D569036}"/>
              </a:ext>
            </a:extLst>
          </p:cNvPr>
          <p:cNvSpPr>
            <a:spLocks noGrp="1"/>
          </p:cNvSpPr>
          <p:nvPr>
            <p:ph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CE17669-A56F-FF40-9588-78BB723C65C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3C06DEA-C9EF-E8A2-738B-9521E7EE2C0C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A094BF6-D997-D769-5281-7E116B70C1C5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83F4C2F-C7BB-CDFE-0064-1A8C01E6FDA9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7027707-5C8E-6D72-759B-620A92B16C4A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5399B09B-34E6-C145-27EF-46AED442C07C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F4C7D13-C251-7C82-EDF5-19AC6199F1CD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9993DBD-CA5F-3F86-8DEE-5EC1D13103F5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5A0C2C4A-5D39-BA71-AD09-D062D44149D5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7782CC92-F173-C7F8-E3F8-2ACF5F446930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3B5330C5-1503-4C2F-CF49-2AB65A2920D5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952E1DDE-48B7-1ED8-40A4-4537618DFED7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74D7D992-A07C-27B2-4E5F-BAA86C0F007F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B9C7F6D-625B-7FA9-A2DA-1817EE2A9C8A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57E4CF4F-6B34-5312-B99E-FE1F911696F9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AE33C23F-8B9A-E4B7-1F9D-EB37FC61855A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82D412B2-AA10-3F39-D39D-C86A19725D11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4B7EE1B0-9955-2CBF-E878-BF297AD25D20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43C3C81-26D9-390C-440D-C2E249D62D47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298DA4B6-ADCF-0D7F-58FE-0537CFB40929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8F3B9EAB-0262-108D-3DD7-BCBDA6D80B6F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B83EA85F-3663-2093-3A85-8257D57F83D8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01AC5D5E-C251-446C-6867-09E42573BF66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8A0F76D3-1348-A564-F194-01DDDAAA3D72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6166E8B5-2502-A8EC-D0E3-957130227FC0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06DB956A-C2F5-4ECB-74C2-59B86A03526C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1126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F22D52-EC5A-2AE3-AF87-E97E770F8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24</a:t>
            </a:fld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F94531-B8A0-AE23-66C4-4BCD6CA9EE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BDD381-5F3C-3EF2-0A26-DE089F3A73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46EB2F-D73A-2B3C-B964-BF1D06C05A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FE4AAE1-42B6-6556-A92F-3AAD21534A6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9189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29B31F-7596-1924-8D16-172CA30D2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25</a:t>
            </a:fld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FEBFCA-B75F-5FE9-827A-9B460ECF9E5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70A21B1-22B3-1B06-56BC-C7E00026729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A00A98D-FD38-FFA1-66AE-D50861DCC9F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EF5770-20FB-0A12-F3C3-C949BEF892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31AF783-077C-662B-96B7-B21A86729B1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307192F-F070-A13D-8BC9-C6CF3B09FAD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3A3E1B-414A-7AC4-C4C8-E80EF1506C7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62C6747-9279-68C1-6C96-42B8B38D98B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4676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EE87A22A-2F0D-AC38-037E-E2925D5F801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915357-E9EC-7BA7-2353-B36D4361567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DEF994-3544-AE22-DD7C-B80D4FD36A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4D7E502-6757-3FA8-2C66-6705240C5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FA36A4-A69B-B280-BA59-5F2C00894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3763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1BCDA-5C6C-26CD-44D8-64C48D4FA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A5BDF6-B057-1533-3327-E5FF0ABAE2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5B8D7F5-7C35-EB22-06A6-8839B329D91A}"/>
              </a:ext>
            </a:extLst>
          </p:cNvPr>
          <p:cNvSpPr>
            <a:spLocks noGrp="1"/>
          </p:cNvSpPr>
          <p:nvPr>
            <p:ph type="pic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A0194B1-3C58-72FA-6750-325BF8170DD3}"/>
              </a:ext>
            </a:extLst>
          </p:cNvPr>
          <p:cNvSpPr>
            <a:spLocks noGrp="1"/>
          </p:cNvSpPr>
          <p:nvPr>
            <p:ph type="pic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77DCCBC-177D-EFD3-6158-DDAA591D7C71}"/>
              </a:ext>
            </a:extLst>
          </p:cNvPr>
          <p:cNvSpPr>
            <a:spLocks noGrp="1"/>
          </p:cNvSpPr>
          <p:nvPr>
            <p:ph type="pic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E2B63B-E00A-E07E-5179-A0BFB30F8A2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119CE8-59BB-3917-FC07-0D7F08A361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0140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F1A96-C4CC-6294-29D6-673283BED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D8B624-C38B-C891-5639-2E50053E99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C34C43E-67FA-682D-228D-644216D13667}"/>
              </a:ext>
            </a:extLst>
          </p:cNvPr>
          <p:cNvSpPr>
            <a:spLocks noGrp="1"/>
          </p:cNvSpPr>
          <p:nvPr>
            <p:ph type="pic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BEA464C-33DB-CDA0-F682-6859D2D09494}"/>
              </a:ext>
            </a:extLst>
          </p:cNvPr>
          <p:cNvSpPr>
            <a:spLocks noGrp="1"/>
          </p:cNvSpPr>
          <p:nvPr>
            <p:ph type="pic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64B4F-DB71-0D39-3D02-1CFFD20777C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FC2ECA3-CC66-F02B-2E68-4662F49904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988C797-FC94-D821-9E31-47D966D1E83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EB376C5-F27C-013B-7F98-07334116B943}"/>
              </a:ext>
            </a:extLst>
          </p:cNvPr>
          <p:cNvSpPr>
            <a:spLocks noGrp="1"/>
          </p:cNvSpPr>
          <p:nvPr>
            <p:ph type="pic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E94D108-9AD1-0A0C-EBE4-82FDCC01A7A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1930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1875152-EDFB-66AD-7A21-C953A50337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8B1B4A-2FB3-04BC-9F19-F2FEB2E1E4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D483C01-F272-DFF8-803E-C59BAFC228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4596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026D7D-5C2C-6E35-98F3-16285E47B6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50034" y="6354827"/>
            <a:ext cx="372217" cy="276999"/>
          </a:xfrm>
        </p:spPr>
        <p:txBody>
          <a:bodyPr/>
          <a:lstStyle/>
          <a:p>
            <a:fld id="{BAF65E9F-5E40-4D44-8234-C4D848A18724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5F1DD1-21DD-FD0B-F8DC-B0C1303A7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5913" y="6356350"/>
            <a:ext cx="4347274" cy="365125"/>
          </a:xfrm>
        </p:spPr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9472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13A5C50-D986-E806-8957-0292D3965F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7A8DE6-8344-1D7D-D524-B03636C56F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46E4DC8-773F-6208-9F4E-494BCB79B7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5204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F007D5-0D0C-5C50-C334-F98CFB6E18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547B7D-844A-260A-94C3-4AD6C19D9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8096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8311C21-4BF7-D681-9ABD-98E1C1B6FA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026F8-D5B4-04B9-4843-6099A98DE8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018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534F50-9744-EE9D-F465-CCD1ADD9DA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0ECD79-0B0F-7F0E-78FA-4CA8A0BFF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928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662070-B337-9990-6C36-9EB5133575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316D22-531F-4B36-6544-443CD106647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595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750D11-4DAF-5BE7-CDA7-CFE1CDC6D2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0EE51E-8403-FB4D-FD07-B64E58E1F40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958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0F75B7A-D920-F1A1-21B2-BF55688D316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362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D3FBDAE-92CF-EE5B-0AD4-1BE9A2C0E4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A24102-9391-A30B-0C53-C2FF90F0AC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03B2E17-81EE-3ADA-9995-6F358840E2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5620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449033-A802-00C3-44B2-B836F7FFA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9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8E7B9-2D7C-5215-D2A3-80F2373C751A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8A1645-B223-6EE7-00D4-F69FBDFCB7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473473-2A04-2571-A677-F51EFC343C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2392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llinois">
      <a:dk1>
        <a:srgbClr val="12284B"/>
      </a:dk1>
      <a:lt1>
        <a:srgbClr val="FFFFFF"/>
      </a:lt1>
      <a:dk2>
        <a:srgbClr val="FF542E"/>
      </a:dk2>
      <a:lt2>
        <a:srgbClr val="FFFFFF"/>
      </a:lt2>
      <a:accent1>
        <a:srgbClr val="FF542E"/>
      </a:accent1>
      <a:accent2>
        <a:srgbClr val="12284B"/>
      </a:accent2>
      <a:accent3>
        <a:srgbClr val="FCB316"/>
      </a:accent3>
      <a:accent4>
        <a:srgbClr val="006130"/>
      </a:accent4>
      <a:accent5>
        <a:srgbClr val="007E8E"/>
      </a:accent5>
      <a:accent6>
        <a:srgbClr val="5C0E41"/>
      </a:accent6>
      <a:hlink>
        <a:srgbClr val="1D58A7"/>
      </a:hlink>
      <a:folHlink>
        <a:srgbClr val="C8411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nOnly" id="{38D69573-DEA9-304B-932A-5983AC58AC90}" vid="{C74956D9-0838-3B42-B86F-55BB070546FC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anOnly" id="{38D69573-DEA9-304B-932A-5983AC58AC90}" vid="{AC690F2D-1CF1-4F4E-A8FA-FB711593DA3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IGB_Template_120624</Template>
  <TotalTime>36</TotalTime>
  <Words>270</Words>
  <Application>Microsoft Office PowerPoint</Application>
  <PresentationFormat>Widescreen</PresentationFormat>
  <Paragraphs>53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Aptos</vt:lpstr>
      <vt:lpstr>Aptos Display</vt:lpstr>
      <vt:lpstr>Arial</vt:lpstr>
      <vt:lpstr>System Font Regular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Vasi, Nicholas</dc:creator>
  <cp:keywords/>
  <dc:description/>
  <cp:lastModifiedBy>Vasi, Nicholas</cp:lastModifiedBy>
  <cp:revision>12</cp:revision>
  <dcterms:created xsi:type="dcterms:W3CDTF">2024-12-09T16:12:16Z</dcterms:created>
  <dcterms:modified xsi:type="dcterms:W3CDTF">2025-10-22T13:21:56Z</dcterms:modified>
  <cp:category/>
</cp:coreProperties>
</file>