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</p:sldIdLst>
  <p:sldSz cx="9144000" cy="6858000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E7D4D-4617-4C61-B0B4-AE1D5729328E}" v="5" dt="2025-03-26T20:47:11.190"/>
    <p1510:client id="{E192F03D-74DB-429D-9FE3-89AAD24DDAA6}" v="2" dt="2025-03-26T20:45:47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Dickinson" userId="BxJdrO4V693dU+L7nUzkT6g22HSWKk+bzxkCYGw1NnQ=" providerId="None" clId="Web-{E192F03D-74DB-429D-9FE3-89AAD24DDAA6}"/>
    <pc:docChg chg="modSld">
      <pc:chgData name="Angela Dickinson" userId="BxJdrO4V693dU+L7nUzkT6g22HSWKk+bzxkCYGw1NnQ=" providerId="None" clId="Web-{E192F03D-74DB-429D-9FE3-89AAD24DDAA6}" dt="2025-03-26T20:45:47.742" v="1" actId="20577"/>
      <pc:docMkLst>
        <pc:docMk/>
      </pc:docMkLst>
      <pc:sldChg chg="modSp">
        <pc:chgData name="Angela Dickinson" userId="BxJdrO4V693dU+L7nUzkT6g22HSWKk+bzxkCYGw1NnQ=" providerId="None" clId="Web-{E192F03D-74DB-429D-9FE3-89AAD24DDAA6}" dt="2025-03-26T20:45:47.742" v="1" actId="20577"/>
        <pc:sldMkLst>
          <pc:docMk/>
          <pc:sldMk cId="0" sldId="258"/>
        </pc:sldMkLst>
        <pc:spChg chg="mod">
          <ac:chgData name="Angela Dickinson" userId="BxJdrO4V693dU+L7nUzkT6g22HSWKk+bzxkCYGw1NnQ=" providerId="None" clId="Web-{E192F03D-74DB-429D-9FE3-89AAD24DDAA6}" dt="2025-03-26T20:45:47.742" v="1" actId="20577"/>
          <ac:spMkLst>
            <pc:docMk/>
            <pc:sldMk cId="0" sldId="258"/>
            <ac:spMk id="135" creationId="{00000000-0000-0000-0000-000000000000}"/>
          </ac:spMkLst>
        </pc:spChg>
      </pc:sldChg>
    </pc:docChg>
  </pc:docChgLst>
  <pc:docChgLst>
    <pc:chgData name="Angela Dickinson" userId="BxJdrO4V693dU+L7nUzkT6g22HSWKk+bzxkCYGw1NnQ=" providerId="None" clId="Web-{598E7D4D-4617-4C61-B0B4-AE1D5729328E}"/>
    <pc:docChg chg="modSld">
      <pc:chgData name="Angela Dickinson" userId="BxJdrO4V693dU+L7nUzkT6g22HSWKk+bzxkCYGw1NnQ=" providerId="None" clId="Web-{598E7D4D-4617-4C61-B0B4-AE1D5729328E}" dt="2025-03-26T20:47:10.768" v="2" actId="20577"/>
      <pc:docMkLst>
        <pc:docMk/>
      </pc:docMkLst>
      <pc:sldChg chg="modSp">
        <pc:chgData name="Angela Dickinson" userId="BxJdrO4V693dU+L7nUzkT6g22HSWKk+bzxkCYGw1NnQ=" providerId="None" clId="Web-{598E7D4D-4617-4C61-B0B4-AE1D5729328E}" dt="2025-03-26T20:47:10.768" v="2" actId="20577"/>
        <pc:sldMkLst>
          <pc:docMk/>
          <pc:sldMk cId="0" sldId="319"/>
        </pc:sldMkLst>
        <pc:spChg chg="mod">
          <ac:chgData name="Angela Dickinson" userId="BxJdrO4V693dU+L7nUzkT6g22HSWKk+bzxkCYGw1NnQ=" providerId="None" clId="Web-{598E7D4D-4617-4C61-B0B4-AE1D5729328E}" dt="2025-03-26T20:47:10.768" v="2" actId="20577"/>
          <ac:spMkLst>
            <pc:docMk/>
            <pc:sldMk cId="0" sldId="319"/>
            <ac:spMk id="26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6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7080" cy="39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52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3280" cy="397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 Content and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59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3280" cy="397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66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7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672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4360" cy="2850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5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4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4360" cy="1497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dt" idx="1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ftr" idx="2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76" name="PlaceHolder 5"/>
          <p:cNvSpPr>
            <a:spLocks noGrp="1"/>
          </p:cNvSpPr>
          <p:nvPr>
            <p:ph type="sldNum" idx="3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80CC13-A832-4757-AA55-AE741FAFA4CE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4360" cy="1323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3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83680" cy="434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lvl="1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7160" lvl="2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00240" lvl="3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42960" lvl="4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29240" y="1825560"/>
            <a:ext cx="3883680" cy="434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lvl="1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7160" lvl="2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00240" lvl="3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42960" lvl="4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dt" idx="4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ftr" idx="5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82" name="PlaceHolder 6"/>
          <p:cNvSpPr>
            <a:spLocks noGrp="1"/>
          </p:cNvSpPr>
          <p:nvPr>
            <p:ph type="sldNum" idx="6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4277CD6-FE0E-4732-ADAE-5549CE32E3B7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30000" y="365040"/>
            <a:ext cx="7884360" cy="1323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3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30000" y="1681200"/>
            <a:ext cx="3865680" cy="821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30000" y="2505240"/>
            <a:ext cx="3865680" cy="3682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lvl="1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7160" lvl="2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00240" lvl="3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42960" lvl="4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29240" y="1681200"/>
            <a:ext cx="3884760" cy="821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629240" y="2505240"/>
            <a:ext cx="3884760" cy="3682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lvl="1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7160" lvl="2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00240" lvl="3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42960" lvl="4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dt" idx="7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ftr" idx="8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90" name="PlaceHolder 8"/>
          <p:cNvSpPr>
            <a:spLocks noGrp="1"/>
          </p:cNvSpPr>
          <p:nvPr>
            <p:ph type="sldNum" idx="9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E34245C-12A9-42F0-8E2D-6F777295A464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4360" cy="1323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3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dt" idx="10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ftr" idx="11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94" name="PlaceHolder 4"/>
          <p:cNvSpPr>
            <a:spLocks noGrp="1"/>
          </p:cNvSpPr>
          <p:nvPr>
            <p:ph type="sldNum" idx="12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0730E35-C464-4DCD-9965-8A6C5AC3B853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dt" idx="13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ftr" idx="14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sldNum" idx="15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76DC534-6A31-42AE-A384-472BCEE2F363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08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title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7080" cy="39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30000" y="457200"/>
            <a:ext cx="2946600" cy="1597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3887280" y="987480"/>
            <a:ext cx="4626720" cy="487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lvl="1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7160" lvl="2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00240" lvl="3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42960" lvl="4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30000" y="2057400"/>
            <a:ext cx="2946600" cy="3809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dt" idx="16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ftr" idx="17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05" name="PlaceHolder 6"/>
          <p:cNvSpPr>
            <a:spLocks noGrp="1"/>
          </p:cNvSpPr>
          <p:nvPr>
            <p:ph type="sldNum" idx="18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34D3F66-9A4B-40A4-9E51-2F69939EE5AC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30000" y="457200"/>
            <a:ext cx="2946600" cy="1597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3887280" y="987480"/>
            <a:ext cx="4626720" cy="4871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30000" y="2057400"/>
            <a:ext cx="2946600" cy="3809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dt" idx="19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ftr" idx="20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11" name="PlaceHolder 6"/>
          <p:cNvSpPr>
            <a:spLocks noGrp="1"/>
          </p:cNvSpPr>
          <p:nvPr>
            <p:ph type="sldNum" idx="21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A600A80-9F1C-412C-A8D8-0290F19E1A7D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6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672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672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5480" cy="2385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5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4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dt" idx="22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ftr" idx="23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15" name="PlaceHolder 4"/>
          <p:cNvSpPr>
            <a:spLocks noGrp="1"/>
          </p:cNvSpPr>
          <p:nvPr>
            <p:ph type="sldNum" idx="24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6A95844-4582-4481-9305-C676B53EC78A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4360" cy="1323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3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4360" cy="43488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lvl="1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7160" lvl="2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00240" lvl="3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42960" lvl="4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dt" idx="25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ftr" idx="26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20" name="PlaceHolder 5"/>
          <p:cNvSpPr>
            <a:spLocks noGrp="1"/>
          </p:cNvSpPr>
          <p:nvPr>
            <p:ph type="sldNum" idx="27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1851DAD-4A13-4969-9F20-B498492D6743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543720" y="365040"/>
            <a:ext cx="1969200" cy="58093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3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28560" y="365040"/>
            <a:ext cx="5798160" cy="58093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lvl="1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7160" lvl="2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00240" lvl="3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42960" lvl="4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dt" idx="28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ftr" idx="29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25" name="PlaceHolder 5"/>
          <p:cNvSpPr>
            <a:spLocks noGrp="1"/>
          </p:cNvSpPr>
          <p:nvPr>
            <p:ph type="sldNum" idx="30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DC91B32-C83C-4C2C-BFA7-7A8BF0047D53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4360" cy="1323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3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Click to edit Master title style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4360" cy="434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14440" lvl="1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7160" lvl="2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00240" lvl="3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42960" lvl="4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dt" idx="31"/>
          </p:nvPr>
        </p:nvSpPr>
        <p:spPr>
          <a:xfrm>
            <a:off x="62856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ftr" idx="32"/>
          </p:nvPr>
        </p:nvSpPr>
        <p:spPr>
          <a:xfrm>
            <a:off x="3029040" y="6356520"/>
            <a:ext cx="308376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sldNum" idx="33"/>
          </p:nvPr>
        </p:nvSpPr>
        <p:spPr>
          <a:xfrm>
            <a:off x="6458040" y="6356520"/>
            <a:ext cx="205488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98A6C14-12A5-4618-A674-EDBB2F0B3156}" type="slidenum">
              <a:rPr lang="en-US" sz="9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en-US" sz="9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2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32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20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70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70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70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70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70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7080" cy="189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0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4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6720" cy="397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39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3280" cy="397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3280" cy="397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45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672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e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6409440"/>
            <a:ext cx="9132480" cy="4456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49" name="Picture 7"/>
          <p:cNvPicPr/>
          <p:nvPr/>
        </p:nvPicPr>
        <p:blipFill>
          <a:blip r:embed="rId2"/>
          <a:stretch/>
        </p:blipFill>
        <p:spPr>
          <a:xfrm>
            <a:off x="0" y="6400800"/>
            <a:ext cx="9132480" cy="44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" name="Picture 5"/>
          <p:cNvPicPr/>
          <p:nvPr/>
        </p:nvPicPr>
        <p:blipFill>
          <a:blip r:embed="rId3"/>
          <a:stretch/>
        </p:blipFill>
        <p:spPr>
          <a:xfrm>
            <a:off x="0" y="0"/>
            <a:ext cx="9132480" cy="6846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inscp.net/eng/index.php" TargetMode="External"/><Relationship Id="rId2" Type="http://schemas.openxmlformats.org/officeDocument/2006/relationships/hyperlink" Target="https://cyberduck.io/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help.igb.illinois.edu/Globus" TargetMode="External"/><Relationship Id="rId4" Type="http://schemas.openxmlformats.org/officeDocument/2006/relationships/hyperlink" Target="https://filezilla-project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ioapps3.igb.illinois.edu/accounting/" TargetMode="External"/><Relationship Id="rId2" Type="http://schemas.openxmlformats.org/officeDocument/2006/relationships/hyperlink" Target="http://biocluster.igb.illinois.edu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slurm.schedmd.com/pdfs/summary.pdf" TargetMode="External"/><Relationship Id="rId5" Type="http://schemas.openxmlformats.org/officeDocument/2006/relationships/hyperlink" Target="https://slurm.schedmd.com/tutorials.html" TargetMode="External"/><Relationship Id="rId4" Type="http://schemas.openxmlformats.org/officeDocument/2006/relationships/hyperlink" Target="http://www-app.igb.illinois.edu/tools/slur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help@igb.illinois.edu" TargetMode="External"/><Relationship Id="rId2" Type="http://schemas.openxmlformats.org/officeDocument/2006/relationships/hyperlink" Target="http://help.igb.illinois.edu/Biocluster" TargetMode="Externa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app.igb.illinois.edu/tools/slurm/" TargetMode="Externa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apps3.igb.illinois.edu/accounting" TargetMode="External"/><Relationship Id="rId2" Type="http://schemas.openxmlformats.org/officeDocument/2006/relationships/hyperlink" Target="https://slurm.schedmd.com/sacct.html" TargetMode="Externa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794880" y="1027080"/>
            <a:ext cx="7549560" cy="75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How Does a Cluster Work?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Think of a cluster as a building contractor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The site manager (</a:t>
            </a:r>
            <a:r>
              <a:rPr lang="en-US" sz="20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the job scheduler SLURM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) determines what work need to be done and in what order.  He works in an office (</a:t>
            </a:r>
            <a:r>
              <a:rPr lang="en-US" sz="20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the head node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)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The foremen (</a:t>
            </a:r>
            <a:r>
              <a:rPr lang="en-US" sz="20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worker nodes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) manage a team of workers (</a:t>
            </a:r>
            <a:r>
              <a:rPr lang="en-US" sz="20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processors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).  The foremen manage the teams with differing specialties (</a:t>
            </a:r>
            <a:r>
              <a:rPr lang="en-US" sz="20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queues/partitions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)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When you want something done, you can drop off blueprints (</a:t>
            </a:r>
            <a:r>
              <a:rPr lang="en-US" sz="20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a job script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) with the site manager.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You can also say you want to talk to a worker directly, then the site manager will assign worker(s) from a foreman’s team.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34"/>
              </a:spcBef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How Does a Cluster Work?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7" name="Picture 463"/>
          <p:cNvPicPr/>
          <p:nvPr/>
        </p:nvPicPr>
        <p:blipFill>
          <a:blip r:embed="rId2"/>
          <a:stretch/>
        </p:blipFill>
        <p:spPr>
          <a:xfrm>
            <a:off x="548640" y="1095120"/>
            <a:ext cx="7672320" cy="5294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History of HPC at the IGB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Hive (2006)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48 cores, 192GB of 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Classroom (2008)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192 cores, 384GB of 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EBI (2008)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200 cores, 400GB of 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Computation (2009)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80 cores, 240GB of 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417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History of HPC at the IGB (cont)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Biocluster (2011)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Initially composed of existing HPC resources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Default queue updated in 2013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Single copy GPFS system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10 GbE networking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Biocluster V2 (2018)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Initially composed of HPC resources from Biocluster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Double copy GPFS system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Normal and Low Memory queues updated 2019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40 GbE networking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456 Cores, 6.4TB Memory, 800TB Storage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34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History of HPC at the IGB (cont)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480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Biocluster V3 (Current)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1640" lvl="1" indent="-21384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5 New Default Nodes – 128 AMD CPUs, 2TB 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1640" lvl="1" indent="-21384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3 GPU Nodes with 2x A40 GPUs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1640" lvl="1" indent="-21384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2.4 Petabytes Double Copy GPFS Filesystem (1.2PB usable space)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1640" lvl="1" indent="-21384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GPFS Snapshots enabled.  Allows you to retrieve deleted data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417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What Partition do I use?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Normal (default)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All Jobs requiring CPUs only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GPU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Jobs that require access to GPUs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34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Lab Specific Queues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Some labs buy their own compute nodes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Other Biocluster Services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457200" y="122616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Normal (default) ($1.16/core/day)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5 Nodes with 128 AMD CPUs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2TB 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10Gb Ethernet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GPU ($2.13/GPU/day)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3 Nodes with 32 AMD CPUs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256GB 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2x Nvidia A40 GPUS – 48GB 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10Gb Ethernet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Storage ($8.78/TB/month)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Replicated data across 10 storage nodes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34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Advanced Biocluster Services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457200" y="118872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Biodatabase (free)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High performance MySQL server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Jupyter Notebooks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Runs R and Python in a web browser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34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Singularity Containers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Loads Docker and Singularity containers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Mirrors (free)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Local datasets, let us know if you want to add one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Bioarchive ($200/TB/10 yr)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Long term data storage for completed projects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Saves data to tape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Why so Many Fee Based Services?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457200" y="128016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Hive Cluster Experience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Important vs Unimportant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Further Evidence from Pittsburg Supercomputing Center (PSC)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Long queues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Overused resources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Storage Issues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WORSE Data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Large Datasets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Sustainability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Ensure funding for new resources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Biocluster Layout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4" name="Picture 1"/>
          <p:cNvPicPr/>
          <p:nvPr/>
        </p:nvPicPr>
        <p:blipFill>
          <a:blip r:embed="rId2"/>
          <a:stretch/>
        </p:blipFill>
        <p:spPr>
          <a:xfrm>
            <a:off x="1645920" y="1280160"/>
            <a:ext cx="6104160" cy="4993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6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Box Folder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CustomShape 7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6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https://go.igb.illinois.edu/biocluster-workshop</a:t>
            </a:r>
            <a:endParaRPr lang="en-US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417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Login to the Biocluster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Open MobaXterm on PC (Terminal on Mac)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Click on “Start Local Terminal”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Type “</a:t>
            </a:r>
            <a:r>
              <a:rPr lang="en-US" sz="24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ssh username@biologin.igb.illinois.edu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”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Enter your password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Answer “No” when asked to save your password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If successful, your prompt should look something like:</a:t>
            </a: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DejaVu Sans"/>
              </a:rPr>
              <a:t> </a:t>
            </a:r>
            <a:r>
              <a:rPr lang="en-US" sz="24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[</a:t>
            </a:r>
            <a:r>
              <a:rPr lang="en-US" sz="2400" b="0" u="sng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username@biologin-2</a:t>
            </a:r>
            <a:r>
              <a:rPr lang="en-US" sz="24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 ~]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Important Commands: squeue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Shows the status of jobs running in the queues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You can also show the status of just your jobs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CD is complete, R is running, PD is waiting to run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9" name="Picture 4"/>
          <p:cNvPicPr/>
          <p:nvPr/>
        </p:nvPicPr>
        <p:blipFill>
          <a:blip r:embed="rId2"/>
          <a:stretch/>
        </p:blipFill>
        <p:spPr>
          <a:xfrm>
            <a:off x="457560" y="2083680"/>
            <a:ext cx="8217720" cy="156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Picture 3"/>
          <p:cNvPicPr/>
          <p:nvPr/>
        </p:nvPicPr>
        <p:blipFill>
          <a:blip r:embed="rId3"/>
          <a:stretch/>
        </p:blipFill>
        <p:spPr>
          <a:xfrm>
            <a:off x="380520" y="4114800"/>
            <a:ext cx="8660880" cy="1415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Important Commands: sinfo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Show the properties of queues and nodes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3" name="Picture 4"/>
          <p:cNvPicPr/>
          <p:nvPr/>
        </p:nvPicPr>
        <p:blipFill>
          <a:blip r:embed="rId2"/>
          <a:stretch/>
        </p:blipFill>
        <p:spPr>
          <a:xfrm>
            <a:off x="274320" y="2103120"/>
            <a:ext cx="8664840" cy="3148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Important Commands: scontrol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Get more details about a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[b</a:t>
            </a:r>
            <a:r>
              <a:rPr lang="en-US" sz="12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i</a:t>
            </a: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ologin-2]$</a:t>
            </a:r>
            <a:r>
              <a:rPr lang="en-US" sz="1200" b="1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scontrol show job 1148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UserId=dslater(683) GroupId=dslater(683)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Priority=4294901672 Nice=0 Account=(null) QOS=normal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JobState=RUNNING Reason=None Dependency=(null)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Requeue=1 Restarts=0 BatchFlag=0 Reboot=0 ExitCode=0:0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RunTime=00:25:35 TimeLimit=UNLIMITED TimeMin=N/A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SubmitTime=2017-03-07T19:33:20 EligibleTime=2017-03-07T19:33:20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StartTime=2017-03-07T19:33:20 EndTime=Unknown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PreemptTime=None SuspendTime=None SecsPreSuspend=0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Partition=normal AllocNode:Sid=biocluster:117639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ReqNodeList=(null) ExcNodeList=(null)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NodeList=compute-0-0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BatchHost=compute-0-0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NumNodes=1 NumCPUs=1 CPUs/Task=1 ReqB:S:C:T=0:0:*:*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TRES=cpu=1,mem=15800,node=1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Socks/Node=* NtasksPerN:B:S:C=0:0:*:* CoreSpec=*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MinCPUsNode=1 MinMemoryCPU=15800M MinTmpDiskNode=0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Features=(null) Gres=(null) Reservation=(null)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Shared=OK Contiguous=0 Licenses=(null) Network=(null)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Command=/bin/bash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WorkDir=/home/a-m/dslater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2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  Power= SICP=0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Important Commands: module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457200" y="1188720"/>
            <a:ext cx="8218080" cy="48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Loads the necessary environment for a program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avail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Shows all modules/software installed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load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Load the environment for a program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list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Shows modules loaded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unload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Removes a loaded module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purge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Removes all loaded modules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Pay attention to module messages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457200" y="1188720"/>
            <a:ext cx="8218080" cy="48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load  STAR/2.7.6a-IGB-gcc-8.2.0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purge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load picard/2.10.1-Java-1.8.0_152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purge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load CheckM/1.1.3-IGB-gcc-8.2.0-Python-3.7.2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Transferring Files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SFTP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Cyberduck (OSX, Windows) </a:t>
            </a: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2"/>
              </a:rPr>
              <a:t>https://cyberduck.io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WinSCP (Windows) </a:t>
            </a: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3"/>
              </a:rPr>
              <a:t>https://winscp.net/eng/index.php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FileZilla (OSX, Windows, Linux) </a:t>
            </a: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4"/>
              </a:rPr>
              <a:t>https://filezilla-project.org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Globus Online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Transfers large files (TBs) reliably and easily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Transfer between clusters around the world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5"/>
              </a:rPr>
              <a:t>http://help.igb.illinois.edu/Globus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34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Resources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Biocluster home page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2"/>
              </a:rPr>
              <a:t>http://biocluster.igb.illinois.edu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Biocluster accounting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3"/>
              </a:rPr>
              <a:t>http://bioapps3.igb.illinois.edu/accounting/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SLURM script generator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4"/>
              </a:rPr>
              <a:t>http://www-app.igb.illinois.edu/tools/slurm/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SLURM tutorials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5"/>
              </a:rPr>
              <a:t>https://slurm.schedmd.com/tutorials.html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SLURM quick reference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6"/>
              </a:rPr>
              <a:t>https://slurm.schedmd.com/pdfs/summary.pdf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Policies and Questions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28600" y="1506600"/>
            <a:ext cx="8546040" cy="46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Detailed policies and directions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2"/>
              </a:rPr>
              <a:t>http://help.igb.illinois.edu/Biocluster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Do not install software yourself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email </a:t>
            </a: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3"/>
              </a:rPr>
              <a:t>help@igb.illinois.edu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When we install software, then everyone can use it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Exceptions are most R (CRAN/Bioconductor) Packages and Python (Pypi) Packages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Program running slow?  E-mail us!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Don’t know what resources to use?  E-mail us!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Any other questions?  Email us!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Interactive Jobs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When you need to provide unpredictable input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~]$ hostname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biologin-0.igb.illinois.edu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~]$ srun -p classroom --pty bash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[hpcinstru02@compute-7-0 ~]$ hostname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compute-7-0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[hpcinstru02@compute-7-0 ~]$ exit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exit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~]$ hostname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biologin-0.igb.illinois.edu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~]$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The Biocluster Workshop Team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2900" indent="-334645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Daniel Davidson 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  <a:p>
            <a:pPr marL="342900" indent="-334645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Angela </a:t>
            </a:r>
            <a:r>
              <a:rPr lang="en-US" sz="2400">
                <a:solidFill>
                  <a:srgbClr val="0B0A09"/>
                </a:solidFill>
                <a:latin typeface="Century Gothic"/>
                <a:ea typeface="DejaVu Sans"/>
              </a:rPr>
              <a:t>Dickinson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  <a:p>
            <a:pPr marL="342900" indent="-334645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Yifei Kang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  <a:p>
            <a:pPr marL="342900" indent="-334645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Russell Davidson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  <a:p>
            <a:pPr marL="342900" indent="-334645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David Slater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</p:txBody>
      </p:sp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5943600" y="1600200"/>
            <a:ext cx="1370880" cy="913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Picture 136"/>
          <p:cNvPicPr/>
          <p:nvPr/>
        </p:nvPicPr>
        <p:blipFill>
          <a:blip r:embed="rId3"/>
          <a:stretch/>
        </p:blipFill>
        <p:spPr>
          <a:xfrm>
            <a:off x="5943600" y="2514600"/>
            <a:ext cx="1370880" cy="913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" name="Picture 137"/>
          <p:cNvPicPr/>
          <p:nvPr/>
        </p:nvPicPr>
        <p:blipFill>
          <a:blip r:embed="rId4"/>
          <a:stretch/>
        </p:blipFill>
        <p:spPr>
          <a:xfrm>
            <a:off x="5934240" y="3429000"/>
            <a:ext cx="1380240" cy="91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" name="Picture 138"/>
          <p:cNvPicPr/>
          <p:nvPr/>
        </p:nvPicPr>
        <p:blipFill>
          <a:blip r:embed="rId5"/>
          <a:stretch/>
        </p:blipFill>
        <p:spPr>
          <a:xfrm>
            <a:off x="5934240" y="4343400"/>
            <a:ext cx="1380240" cy="920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" name="Picture 139"/>
          <p:cNvPicPr/>
          <p:nvPr/>
        </p:nvPicPr>
        <p:blipFill>
          <a:blip r:embed="rId6"/>
          <a:stretch/>
        </p:blipFill>
        <p:spPr>
          <a:xfrm>
            <a:off x="5943600" y="5251680"/>
            <a:ext cx="1380240" cy="919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Bash Scripts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Bash scripts are a series of commands that can be grouped together within files to accomplish a series of tasks.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This allows you to run one command instead of several successive commands.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Example Bash Script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457200" y="1600200"/>
            <a:ext cx="840132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Start an interactive job to the classroom queue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This program waits 15 seconds and then prints out “Hello World” in the terminal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Make this file, give it execute permissions, and run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20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!</a:t>
            </a:r>
            <a:r>
              <a:rPr lang="en-US" sz="20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b</a:t>
            </a:r>
            <a:r>
              <a:rPr lang="en-US" sz="20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i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n/</a:t>
            </a:r>
            <a:r>
              <a:rPr lang="en-US" sz="20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b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ash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T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h</a:t>
            </a:r>
            <a:r>
              <a:rPr lang="en-US" sz="20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i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 progr</a:t>
            </a:r>
            <a:r>
              <a:rPr lang="en-US" sz="20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s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le</a:t>
            </a:r>
            <a:r>
              <a:rPr lang="en-US" sz="20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ps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20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for 15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s</a:t>
            </a:r>
            <a:r>
              <a:rPr lang="en-US" sz="20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c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</a:t>
            </a:r>
            <a:r>
              <a:rPr lang="en-US" sz="20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ds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20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nd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pr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i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nts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20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"Hello World" 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to the command line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49"/>
              </a:spcBef>
            </a:pP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le</a:t>
            </a:r>
            <a:r>
              <a:rPr lang="en-US" sz="20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20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20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15</a:t>
            </a: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20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"Hello World"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FastQC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228600" y="1600200"/>
            <a:ext cx="868644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FastQC is a quality control application for high throughput sequence data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Checks the quality of their sequence data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Generates an HTML report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http://www.bioinformatics.babraham.ac.uk/projects/fastqc/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Prepare to Run Jobs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91440" y="1600200"/>
            <a:ext cx="913284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Copy example data to your home directory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mkdir unix_exercise_hpc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cd unix_exercise_hpc/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cp -r </a:t>
            </a: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/home/classroom/hpcbio/unix_exercise_hpc/data/raw-seq </a:t>
            </a: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./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cp -r </a:t>
            </a: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/home/classroom/hpcbio/unix_exercise_hpc/data/raw-seq-ordered </a:t>
            </a: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./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cp -r /</a:t>
            </a:r>
            <a:r>
              <a:rPr lang="en-US" sz="1600" b="0" i="1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home</a:t>
            </a: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/classroom/hpcbio/unix_exercise_hpc/data/blast ./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mkdir -p results/fastqc-rawseq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mkdir results/blast 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mkdir </a:t>
            </a:r>
            <a:r>
              <a:rPr lang="en-US" sz="16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results/fastqc-rawseq-ordered 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6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mkdir </a:t>
            </a:r>
            <a:r>
              <a:rPr lang="en-US" sz="16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results/fastqc-rawseq-unordered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Important Commands: sbatch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228600" y="1143000"/>
            <a:ext cx="8446680" cy="548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Submit a job to the cluster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-p partition you want to summit to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Default is “normal”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-N Number of nodes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Default is 1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-n Number of CPUs/Cores per node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Default is 1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34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--mem Amount of Memory to reserve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Default 15G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4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Important Commands: sbatch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>
            <a:off x="228600" y="1143000"/>
            <a:ext cx="8446680" cy="548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Submit a job to the cluster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--mail-user Your email address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Email address to receive job messages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--mail-type Types of Email to Receive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ALL, BEGIN, END, FAIL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-D Working Directory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Should always specify. Start location of your job.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Where slurm.out files will go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34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--gres Reserve GPUs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Many more options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https://slurm.schedmd.com/sbatch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1 - Create the FastQC Job Script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Use nano text editor to create a file name </a:t>
            </a:r>
            <a:r>
              <a:rPr lang="en-US" sz="2400" b="1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samplefastqc.sh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–n 1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classroom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--mail-user=</a:t>
            </a:r>
            <a:r>
              <a:rPr lang="en-US" sz="1400" b="0" u="none" strike="noStrike" spc="-20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EMAIL@ADDRESS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--mail-type=ALL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-D /home/a-m/</a:t>
            </a:r>
            <a:r>
              <a:rPr lang="en-US" sz="1400" b="0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USERNAME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/unix_exercise_hpc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FastQC/0.11.8-Java-1.8.0_152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“Start FastQC Job”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sleep 20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 raw-seq/yeast_1_50K.fastq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“Finish FastQC Job”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1 - Run the FastQC Job Script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Submit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unix_exercise]$ sbatch samplefastqc.sh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Submitted batch job 1163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Check the status of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unix_exercise]$ squeue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JOBID PARTITION     NAME     USER ST       TIME  NODES NODELIST(REASON)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1164 classroom fastqc.s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1 - Check Output File for Errors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457200" y="1371600"/>
            <a:ext cx="8218080" cy="525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unix_exercise_hpc]$ cat slurm-1165.out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Started analysis of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10%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15%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20%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25%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30%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35%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40%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45%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50%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55%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60%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65%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70%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75%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80%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85%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90%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95%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20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Approx 100%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Analysis complete for 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Important Things to Note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228600" y="1280520"/>
            <a:ext cx="8721360" cy="534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Job length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If over 24 hours, can this be split up, can threads be increased?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Many small files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Greater than 1000 per folder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To be avoided!  This causes terrible performance and significantly increases storage costs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Group into larger files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Data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Save money by removing temp files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Archive data as soon as reasonable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Let us know if you are adding several TB of data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Use /scratch whenever possible for temporary files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8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Why am I here?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CustomShape 9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My Adviser told me to come!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 want to see where my tax dollars go.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 use AWS/Azure.  Why Should I use a local cluster?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 need to analyze a thousand different samples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4560" defTabSz="9144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In 1 day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My laptop from Best Buy is too slow to analyze a metagenome dataset.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Important Things to Note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Make sure you are not on the login node when you launch an application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You can check the system you are on by typing “hostname”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Make sure you reserve as many processors as you specify in the program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 mismatch here can increase your runtime or costs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Make sure you reserve as much RAM as needed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Overestimating increases cost, underestimating crashes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Know which resources work the best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Sometimes using a gpu or lowmem system is better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Data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Group Folder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Created by CNRG for you in /home/labs or /home/groups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Need a CFOP, University Account Number, to charge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Sharing data with another user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Send files with /home/a-m/dropboxes/USERNAME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0440" defTabSz="9144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Or /home/n-z/dropboxes/USERNAME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Receive files at /home/a-m/USERNAME/dropbox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0440" defTabSz="9144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Or /home/n-z/USERNAME/dropbox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850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No HIPAA Data is allowed on the biocluster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SLURM Environment Variables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$SLURM_JOB_ID – The job number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Assigned automatically by SLURM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$SLURM_JOB_NAME – The name of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Similar to the script name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Or you can specify one  with -J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$SLURM_NTASKS – Number of reserved Processors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Assigned automatically by SLURM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Value is the multiple of the -n and -N values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417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Multi-Processor Jobs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32000" lvl="1" indent="-20952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The program must support it!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0952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Our default nodes have 128 processor.  Most programs loose efficiency after 8 or 16 processors.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0952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Money adds up if not properly submitted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0952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How to run a program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program --help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man program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8000" lvl="2" indent="-21456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module whatis program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0952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Use $SLURM_NTASKS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2 - Create the BLAST Job Script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457200" y="12258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Use SLURM Script Generator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2"/>
              </a:rPr>
              <a:t>https://www-app.igb.illinois.edu/tools/slurm/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2 - Create the BLAST Job Script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457200" y="12258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Use nano text editor to create </a:t>
            </a:r>
            <a:r>
              <a:rPr lang="en-US" sz="2400" b="1" u="none" strike="noStrike">
                <a:solidFill>
                  <a:srgbClr val="0092D2"/>
                </a:solidFill>
                <a:effectLst/>
                <a:uFillTx/>
                <a:latin typeface="Century Gothic"/>
                <a:ea typeface="DejaVu Sans"/>
              </a:rPr>
              <a:t>blast.sh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–n 2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classroom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--mail-user=</a:t>
            </a:r>
            <a:r>
              <a:rPr lang="en-US" sz="1400" b="0" u="none" strike="noStrike" spc="-20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EMAIL@ADDRESS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--mail-type=ALL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-D /home/a-m/</a:t>
            </a:r>
            <a:r>
              <a:rPr lang="en-US" sz="1400" b="0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USERNAME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/unix_exercise_hpc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BLAST+/2.16.0-IGB-gcc-8.2.0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ncbi-blastdb/20250211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“Start BLAST Job”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blastp -db swissprot \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-query blast/query.txt \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-num_threads ${SLURM_NTASKS} &gt; results/blast/results.txt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“Finish BLAST Job”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2 - Run the BLAST Job Script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Submit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unix_exercise_hpc]$ sbatch blast.sh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Submitted batch job 1164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Check the status of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unix_exercise_hpc]$ squeue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JOBID PARTITION     NAME     USER ST       TIME  NODES NODELIST(REASON)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1164 classroom blast.s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Check Job Stats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457200" y="1143000"/>
            <a:ext cx="8456760" cy="45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sacct can get stats for a job after its completed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2"/>
              </a:rPr>
              <a:t>https://slurm.schedmd.com/sacct.html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sacct -j 6694365 -format=JobID,State,Elapsed,NCPUS,MaxRSS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 seff can get stats for a job after its completed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seff 6694365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Biocluster Accounting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Shows current and previous jobs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sng" strike="noStrike">
                <a:solidFill>
                  <a:srgbClr val="0563C1"/>
                </a:solidFill>
                <a:effectLst/>
                <a:uFillTx/>
                <a:latin typeface="Century Gothic"/>
                <a:ea typeface="DejaVu Sans"/>
                <a:hlinkClick r:id="rId3"/>
              </a:rPr>
              <a:t>https://bioapps3.igb.illinois.edu/accounting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GPU Jobs – Example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459000" y="122616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Use gpu partition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Reserve gpus with --gres parameter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Maximum of 2 GPUs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–n 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gpu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--gres=gpu:1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–mail-user=</a:t>
            </a:r>
            <a:r>
              <a:rPr lang="en-US" sz="1400" b="0" u="none" strike="noStrike" spc="-6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dslater@illinois.edu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--mail-type=ALL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-D /home/a-m/dslater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Tensorflow-GPU/2.3.1-IGB-gcc-8.2.0-Python-3.7.2</a:t>
            </a:r>
            <a:br>
              <a:rPr sz="1400"/>
            </a:b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57200" y="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Job Arrays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457200" y="1225800"/>
            <a:ext cx="8218080" cy="489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 way to run the same commands on many (hundreds, thousands) of datasets/samples.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34"/>
              </a:spcBef>
              <a:buClr>
                <a:srgbClr val="0B0A09"/>
              </a:buClr>
              <a:buFont typeface="Arial"/>
              <a:buChar char="•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 variable called $SLURM_ARRAY_TASK_ID is used to determine the element of the array being run.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34"/>
              </a:spcBef>
              <a:buClr>
                <a:srgbClr val="0B0A09"/>
              </a:buClr>
              <a:buFont typeface="Arial"/>
              <a:buChar char="•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#SBATCH –array=1-1000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34"/>
              </a:spcBef>
              <a:buClr>
                <a:srgbClr val="0B0A09"/>
              </a:buClr>
              <a:buFont typeface="Arial"/>
              <a:buChar char="•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Limit number of jobs at once with %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lvl="1" indent="-21600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#SBATCH –arrray=1-1000%20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34"/>
              </a:spcBef>
              <a:buClr>
                <a:srgbClr val="0B0A09"/>
              </a:buClr>
              <a:buFont typeface="Arial"/>
              <a:buChar char="•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$SLURM_ARRAY_TASK_ID becomes 1 in first job, 2 in second job, 3 in the third job, etc…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What is a Cluster?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Dictionary definition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 group or bunch of something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In computing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A group of loosely coupled computers that work closely together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457200" y="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Bash Variables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457200" y="1225800"/>
            <a:ext cx="8218080" cy="489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457200" y="138492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cd raw-seq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i=1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ls -l yeast_${i}_50K.fastq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i=2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ls -l yeast_${i}_50K.fastq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Without Job Arrays - Numbered Files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459000" y="122616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–n 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classroom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--mail-user=</a:t>
            </a:r>
            <a:r>
              <a:rPr lang="en-US" sz="1400" b="0" u="none" strike="noStrike" spc="-6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EMAIL@ADDRESS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--mail-type=ALL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-D /home/a-m/</a:t>
            </a:r>
            <a:r>
              <a:rPr lang="en-US" sz="1400" b="0" u="none" strike="noStrike" spc="-6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USERNAME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/unix_exercise_hpc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FastQC/0.11.8-Java-1.8.0_152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"Starting FastQC job“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results/fastqc-rawseq-ordered raw-seq-ordered/yeast_1_50K.fastq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results/fastqc-rawseq-ordered raw-seq-ordered/yeast_2_50K.fastq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results/fastqc-rawseq-ordered raw-seq-ordered/yeast_3_50K.fastq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results/fastqc-rawseq-ordered raw-seq-ordered/yeast_4_50K.fastq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results/fastqc-rawseq-ordered raw-seq-ordered/yeast_5_50K.fastq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results/fastqc-rawseq-ordered raw-seq-ordered/yeast_6_50K.fastq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"Finish FastQC job"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3 - Job Arrays - Numbered Files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228600" y="1371600"/>
            <a:ext cx="8686440" cy="525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Here is an example SLURM script for a numbered job array.  Save as </a:t>
            </a:r>
            <a:r>
              <a:rPr lang="en-US" sz="2400" b="1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numbered_job_array.sh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621"/>
              </a:spcBef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–n 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classroom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--mail-user=</a:t>
            </a:r>
            <a:r>
              <a:rPr lang="en-US" sz="1400" b="0" u="none" strike="noStrike" spc="-6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EMAIL@ADDRESS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--mail-type=ALL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--array=1-6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-D /home/a-m/</a:t>
            </a:r>
            <a:r>
              <a:rPr lang="en-US" sz="1400" b="0" u="none" strike="noStrike" spc="-6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USERNAME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/unix_exercise_hpc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FastQC/0.11.8-Java-1.8.0_152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"Starting FastQC job“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sleep 20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results/fastqc-rawseq-ordered \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raw-seq-ordered/yeast_${SLURM_ARRAY_TASK_ID}_50K.fastq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"Finish FastQC job"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0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3 - Run Job Array Numbered Files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6" name="CustomShape 11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Submit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unix_exercise_hpc]$ sbatch numbered_job_array.sh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Submitted batch job 1164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Check the status of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unix_exercise_hpc]$ squeue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JOBID PARTITION     NAME     USER ST       TIME  NODES NODELIST(REASON)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1164 classroom numbered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3 - View Job Array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#squeue -u </a:t>
            </a:r>
            <a:r>
              <a:rPr lang="en-US" sz="1800" b="1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USERNAME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unix_exercise_hpc]$ squeue -u hpcinstru02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JOBID PARTITION     NAME     USER ST       TIME  NODES NODELIST(REASON)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1152 classroom     bash hpcinstr  R    2:17:32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1153 classroom     bash hpcinstr  R    2:17:12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1207_1 classroom numbered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1207_2 classroom numbered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1207_3 classroom numbered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1207_4 classroom numbered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1207_5 classroom numbered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1207_6 classroom numbered hpcinstr  R       0:02      1 compute-1-1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4 - Job Arrays - Unnumbered Files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Start by creating a list of all of the unnumbered filenames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 ls raw-seq/ &gt; unnumbered_filenames.txt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4 - Job Arrays – Unnumbered Files 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228600" y="1143000"/>
            <a:ext cx="8686440" cy="548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176"/>
              </a:spcBef>
            </a:pPr>
            <a:r>
              <a:rPr lang="en-US" sz="2400" b="0" u="none" strike="noStrike" spc="-6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Here is an example slurm array script for fastqc jobs that have unnumbered filenames.  </a:t>
            </a:r>
            <a:r>
              <a:rPr lang="en-US" sz="2400" b="0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Save as</a:t>
            </a:r>
            <a:r>
              <a:rPr lang="en-US" sz="2400" b="1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 unnumbered_job_array.sh</a:t>
            </a:r>
            <a:r>
              <a:rPr lang="en-US" sz="2400" b="0" u="none" strike="noStrike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621"/>
              </a:spcBef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24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–n 1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classroom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--mail-user=</a:t>
            </a:r>
            <a:r>
              <a:rPr lang="en-US" sz="1400" b="0" u="none" strike="noStrike" spc="-6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EMAIL@ADDRESS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--mail-type=ALL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--array=1-9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-D /home/a-m/</a:t>
            </a:r>
            <a:r>
              <a:rPr lang="en-US" sz="1400" b="0" u="none" strike="noStrike" spc="-6">
                <a:solidFill>
                  <a:srgbClr val="0092D2"/>
                </a:solidFill>
                <a:effectLst/>
                <a:uFillTx/>
                <a:latin typeface="Courier New"/>
                <a:ea typeface="DejaVu Sans"/>
              </a:rPr>
              <a:t>USERNAME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/unix_exercise_hpc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FastQC/0.11.8-Java-1.8.0_152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"Starting FastQC job“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sleep 20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line=$(sed -n -e "${SLURM_ARRAY_TASK_ID} p" unnumbered_filenames.txt)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fastqc -o results/fastqc-rawseq-unordered raw-seq/${line}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echo "Finish FastQC job"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2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Exercise 4 - Run Job Arrays – Unnumbered Files 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4" name="CustomShape 13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Submit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unix_exercise_hpc]$ sbatch unnumbered_job_array.sh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1176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Submitted batch job 1164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417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Check the status of the job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[hpcinstru02@biologin-2 unix_exercise_hpc]$ squeue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JOBID PARTITION     NAME     USER ST       TIME  NODES NODELIST(REASON) 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1164 classroom unnumbered hpcinstr  R       0:02      1 compute-1-0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Job Dependencies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Instructions on how jobs relate to other jobs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Useful for if you want to run a series of jobs that depend on the output from other jobs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Examples: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-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=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fter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k:j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obid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	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Starts after</a:t>
            </a:r>
            <a:r>
              <a:rPr lang="en-US" sz="1400" b="0" u="none" strike="noStrike" spc="-2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jobid</a:t>
            </a:r>
            <a:r>
              <a:rPr lang="en-US" sz="1400" b="0" u="none" strike="noStrike" spc="-28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has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finish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e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d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w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itho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u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t</a:t>
            </a:r>
            <a:r>
              <a:rPr lang="en-US" sz="1400" b="0" u="none" strike="noStrike" spc="-28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er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r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ors.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04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-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=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fter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k:j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obi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d,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b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fore</a:t>
            </a:r>
            <a:r>
              <a:rPr lang="en-US" sz="14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: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j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obid2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	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Starts after</a:t>
            </a:r>
            <a:r>
              <a:rPr lang="en-US" sz="1400" b="0" u="none" strike="noStrike" spc="-2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jobid</a:t>
            </a:r>
            <a:r>
              <a:rPr lang="en-US" sz="1400" b="0" u="none" strike="noStrike" spc="-28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is finishe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d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,</a:t>
            </a:r>
            <a:r>
              <a:rPr lang="en-US" sz="1400" b="0" u="none" strike="noStrike" spc="-28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but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not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until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jobid2</a:t>
            </a:r>
            <a:r>
              <a:rPr lang="en-US" sz="1400" b="0" u="none" strike="noStrike" spc="-2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has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started.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04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-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: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fter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k:j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obid</a:t>
            </a:r>
            <a:br>
              <a:rPr sz="1800"/>
            </a:b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-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: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fter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k:j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obid2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	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Starts after</a:t>
            </a:r>
            <a:r>
              <a:rPr lang="en-US" sz="1400" b="0" u="none" strike="noStrike" spc="-2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both</a:t>
            </a:r>
            <a:r>
              <a:rPr lang="en-US" sz="1400" b="0" u="none" strike="noStrike" spc="-14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jobid</a:t>
            </a:r>
            <a:r>
              <a:rPr lang="en-US" sz="1400" b="0" u="none" strike="noStrike" spc="-28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and</a:t>
            </a:r>
            <a:r>
              <a:rPr lang="en-US" sz="1400" b="0" u="none" strike="noStrike" spc="-14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jobid2 h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a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v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e</a:t>
            </a:r>
            <a:r>
              <a:rPr lang="en-US" sz="1400" b="0" u="none" strike="noStrike" spc="-2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finished.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04"/>
              </a:spcBef>
            </a:pP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-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e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n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d</a:t>
            </a:r>
            <a:r>
              <a:rPr lang="en-US" sz="14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=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a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fter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karra</a:t>
            </a:r>
            <a:r>
              <a:rPr lang="en-US" sz="1400" b="0" u="none" strike="noStrike" spc="-28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y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:j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obid</a:t>
            </a:r>
            <a:br>
              <a:rPr sz="1800"/>
            </a:b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	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Starts after</a:t>
            </a:r>
            <a:r>
              <a:rPr lang="en-US" sz="1400" b="0" u="none" strike="noStrike" spc="-2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the</a:t>
            </a:r>
            <a:r>
              <a:rPr lang="en-US" sz="1400" b="0" u="none" strike="noStrike" spc="-14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job ar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r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ay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jobid</a:t>
            </a:r>
            <a:r>
              <a:rPr lang="en-US" sz="1400" b="0" u="none" strike="noStrike" spc="-14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has</a:t>
            </a:r>
            <a:r>
              <a:rPr lang="en-US" sz="1400" b="0" u="none" strike="noStrike" spc="-20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finished</a:t>
            </a:r>
            <a:r>
              <a:rPr lang="en-US" sz="1400" b="0" u="none" strike="noStrike" spc="-40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 spc="-9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w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ithout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er</a:t>
            </a:r>
            <a:r>
              <a:rPr lang="en-US" sz="1400" b="0" u="none" strike="noStrike" spc="-6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r</a:t>
            </a:r>
            <a:r>
              <a:rPr lang="en-US" sz="1400" b="0" u="none" strike="noStrike">
                <a:solidFill>
                  <a:srgbClr val="0B0A09"/>
                </a:solidFill>
                <a:effectLst/>
                <a:uFillTx/>
                <a:latin typeface="Arial"/>
                <a:ea typeface="DejaVu Sans"/>
              </a:rPr>
              <a:t>ors.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Job Dependencies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Why would you do this: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16440" defTabSz="9144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Mostly for job pipelines, a series of programs that depend on each other’s output that are all submitted at once.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Example: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1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Step 1: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[biologin-2]</a:t>
            </a:r>
            <a:r>
              <a:rPr lang="en-US" sz="16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</a:t>
            </a:r>
            <a:r>
              <a:rPr lang="en-US" sz="16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6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sbatch</a:t>
            </a:r>
            <a:r>
              <a:rPr lang="en-US" sz="16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preprocessing-step.sh</a:t>
            </a:r>
            <a:br>
              <a:rPr sz="1800"/>
            </a:b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Submitted batch job 18866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</a:pPr>
            <a:r>
              <a:rPr lang="en-US" sz="1600" b="1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Step 2: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[biologin-2]</a:t>
            </a:r>
            <a:r>
              <a:rPr lang="en-US" sz="16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</a:t>
            </a:r>
            <a:r>
              <a:rPr lang="en-US" sz="16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6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sbatch</a:t>
            </a:r>
            <a:r>
              <a:rPr lang="en-US" sz="16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-d after:18866 </a:t>
            </a: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job-array-step.sh</a:t>
            </a:r>
            <a:br>
              <a:rPr sz="1800"/>
            </a:b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Submitted batch job 18870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01"/>
              </a:spcBef>
            </a:pPr>
            <a:r>
              <a:rPr lang="en-US" sz="1600" b="1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Step 3: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621"/>
              </a:spcBef>
            </a:pP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[biologin-2]</a:t>
            </a:r>
            <a:r>
              <a:rPr lang="en-US" sz="16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$</a:t>
            </a:r>
            <a:r>
              <a:rPr lang="en-US" sz="16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</a:t>
            </a:r>
            <a:r>
              <a:rPr lang="en-US" sz="1600" b="0" u="none" strike="noStrike" spc="-6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sbatch</a:t>
            </a:r>
            <a:r>
              <a:rPr lang="en-US" sz="1600" b="0" u="none" strike="noStrike" spc="-14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 –d afterok:18870 </a:t>
            </a: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postprocessing-step.sh</a:t>
            </a:r>
            <a:br>
              <a:rPr sz="1800"/>
            </a:br>
            <a:r>
              <a:rPr lang="en-US" sz="1600" b="0" u="none" strike="noStrike" spc="-9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Submitted batch job 18867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Why use a Cluster?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To run many serial applications on similar hardware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Tu run a large, parallel application more quickly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To share processing resources across a group of people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To reduce the costs of running applications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To reliably run applications that have a long run time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To share computational data with others quickly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To reduce downtime due to hardware faults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What is Wrong I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----------------SLURM Parameters----------------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normal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--mem=15g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–D /home/a-m/dslater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----------------Load Modules--------------------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----------------Commands------------------------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python /home/a-m/dslater/example_script.py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What is Wrong II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----------------SLURM Parameters----------------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normal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24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--mem=10g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----------------Load Modules--------------------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BLAST+/2.13.0-IGB-gcc-8.2.0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----------------Commands------------------------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blastn -query fasta.file -db database_name -outfmt 6 \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-num_alignments 1 -num_descriptions 1 -out output_file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What is Wrong III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#!/bin/bash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----------------SLURM Parameters----------------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-p gpu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--mem=100g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-N 1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-D /home/a-m/dslater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----------------Load Modules--------------------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Tensorflow-GPU/2.3.1-IGB-gcc-8.2.0-Python-3.7.2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----------------Commands------------------------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python /home/a-m/dslater/tensor_models.py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What is Wrong IV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----------------SLURM Parameters----------------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--partition normal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--ntasks 1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--mem=15g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--nodes 1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#SBATCH --chdir /home/a-m/dslater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----------------Load Modules--------------------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module load SAMtools/1.11-IGB-gcc-8.2.0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# ----------------Commands------------------------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samtools stats /</a:t>
            </a:r>
            <a:r>
              <a:rPr lang="en-US" sz="1600" b="0" i="1" u="none" strike="noStrike">
                <a:solidFill>
                  <a:srgbClr val="0B0A09"/>
                </a:solidFill>
                <a:effectLst/>
                <a:uFillTx/>
                <a:latin typeface="Courier New"/>
                <a:ea typeface="DejaVu Sans"/>
              </a:rPr>
              <a:t>home/a-m/dslater/example.bam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097280" y="914400"/>
            <a:ext cx="23680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Thanks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553680" y="1828800"/>
            <a:ext cx="7903080" cy="29532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5900" indent="-2159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DejaVu Sans"/>
              </a:rPr>
              <a:t>Daniel Davidson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5900" indent="-2159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DejaVu Sans"/>
              </a:rPr>
              <a:t>Angela </a:t>
            </a:r>
            <a:r>
              <a:rPr lang="en-US" sz="2400" dirty="0">
                <a:solidFill>
                  <a:srgbClr val="000000"/>
                </a:solidFill>
                <a:latin typeface="Courier New"/>
                <a:ea typeface="DejaVu Sans"/>
              </a:rPr>
              <a:t>Dickinson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5900" indent="-2159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DejaVu Sans"/>
              </a:rPr>
              <a:t>Yifei Kang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5900" indent="-2159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 dirty="0">
                <a:solidFill>
                  <a:srgbClr val="000000"/>
                </a:solidFill>
                <a:effectLst/>
                <a:uFillTx/>
                <a:latin typeface="Courier New"/>
                <a:ea typeface="DejaVu Sans"/>
              </a:rPr>
              <a:t>Russell Davidson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Terminology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Head Node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The system that controls the cluster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Worker (Compute) Node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Systems that perform the computations in a cluster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Login Node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System that users log into to use a cluster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Storage Node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System that contains storage available for the cluster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Scheduler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Software that controls when jobs are run and the node they are run on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Terminology (cont)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457200" y="1600200"/>
            <a:ext cx="8218080" cy="519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Queue/Partition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A structure to which worker nodes and jobs are assigned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Processor/Core/Thread 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– All mean a CPU, different programs will use these interchangeable.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Serial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A job that runs within one node on one processor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Multithreaded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A job that with one node on more than one processor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Parallel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A job that can be run across several nodes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Shell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A program that users employ to type commands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457200" y="274680"/>
            <a:ext cx="8218080" cy="11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200" b="0" u="none" strike="noStrike">
                <a:solidFill>
                  <a:srgbClr val="0092D2"/>
                </a:solidFill>
                <a:effectLst/>
                <a:uFillTx/>
                <a:latin typeface="Georgia"/>
                <a:ea typeface="DejaVu Sans"/>
              </a:rPr>
              <a:t>Terminology (cont)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457200" y="1600200"/>
            <a:ext cx="8218080" cy="443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Script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A file that contains a series of commands that are executed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Job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A chunk of work that has been submitted to the cluster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35160" defTabSz="914400">
              <a:lnSpc>
                <a:spcPct val="100000"/>
              </a:lnSpc>
              <a:spcBef>
                <a:spcPts val="1176"/>
              </a:spcBef>
              <a:buClr>
                <a:srgbClr val="0B0A09"/>
              </a:buClr>
              <a:buFont typeface="Arial"/>
              <a:buChar char="•"/>
            </a:pPr>
            <a:r>
              <a:rPr lang="en-US" sz="2400" b="1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Path</a:t>
            </a:r>
            <a:r>
              <a:rPr lang="en-US" sz="2400" b="0" u="none" strike="noStrike">
                <a:solidFill>
                  <a:srgbClr val="0B0A09"/>
                </a:solidFill>
                <a:effectLst/>
                <a:uFillTx/>
                <a:latin typeface="Century Gothic"/>
                <a:ea typeface="DejaVu Sans"/>
              </a:rPr>
              <a:t> – Where something is in the directory structure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92D2"/>
      </a:dk2>
      <a:lt2>
        <a:srgbClr val="7C98AB"/>
      </a:lt2>
      <a:accent1>
        <a:srgbClr val="0B0A09"/>
      </a:accent1>
      <a:accent2>
        <a:srgbClr val="0092D2"/>
      </a:accent2>
      <a:accent3>
        <a:srgbClr val="7C98AB"/>
      </a:accent3>
      <a:accent4>
        <a:srgbClr val="FFFFFF"/>
      </a:accent4>
      <a:accent5>
        <a:srgbClr val="FFFFFF"/>
      </a:accent5>
      <a:accent6>
        <a:srgbClr val="FFFFFF"/>
      </a:accent6>
      <a:hlink>
        <a:srgbClr val="0092D2"/>
      </a:hlink>
      <a:folHlink>
        <a:srgbClr val="7C98A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7620</TotalTime>
  <Words>4750</Words>
  <Application>Microsoft Office PowerPoint</Application>
  <PresentationFormat>On-screen Show (4:3)</PresentationFormat>
  <Paragraphs>646</Paragraphs>
  <Slides>64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Mirhee Lee</dc:creator>
  <dc:description/>
  <cp:lastModifiedBy/>
  <cp:revision>192</cp:revision>
  <dcterms:created xsi:type="dcterms:W3CDTF">2018-01-17T19:06:27Z</dcterms:created>
  <dcterms:modified xsi:type="dcterms:W3CDTF">2025-03-26T20:47:19Z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0</vt:i4>
  </property>
  <property fmtid="{D5CDD505-2E9C-101B-9397-08002B2CF9AE}" pid="7" name="PresentationFormat">
    <vt:lpwstr>On-screen Show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66</vt:i4>
  </property>
</Properties>
</file>