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9" r:id="rId5"/>
    <p:sldId id="446" r:id="rId6"/>
    <p:sldId id="322" r:id="rId7"/>
    <p:sldId id="267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182A4A"/>
    <a:srgbClr val="7C98AB"/>
    <a:srgbClr val="F2633A"/>
    <a:srgbClr val="0B0A09"/>
    <a:srgbClr val="0E1D32"/>
    <a:srgbClr val="647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0" autoAdjust="0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19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15CEA-25CE-5547-90EB-E7198A2514E6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837BD-49FD-5C46-B495-AB805B775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0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837BD-49FD-5C46-B495-AB805B7754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6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837BD-49FD-5C46-B495-AB805B7754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3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36126-A43F-284E-9507-D37655F26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hyperlink" Target="http://www.igb.illinois.edu/" TargetMode="External"/><Relationship Id="rId7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hyperlink" Target="https://twitter.com/IGBIllinois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G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8C54F4-46AC-CE4A-BCC8-D3C2904DE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2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rgbClr val="00AEE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214685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rgbClr val="7C9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182A4A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99177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FFEFB57-C623-4D31-05BE-A07F3FB37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82A4A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rgbClr val="182A4A"/>
                </a:solidFill>
                <a:latin typeface="Georgia" panose="02040502050405020303" pitchFamily="18" charset="0"/>
              </a:defRPr>
            </a:lvl2pPr>
            <a:lvl3pPr>
              <a:defRPr>
                <a:solidFill>
                  <a:srgbClr val="182A4A"/>
                </a:solidFill>
                <a:latin typeface="Georgia" panose="02040502050405020303" pitchFamily="18" charset="0"/>
              </a:defRPr>
            </a:lvl3pPr>
            <a:lvl4pPr>
              <a:defRPr>
                <a:solidFill>
                  <a:srgbClr val="182A4A"/>
                </a:solidFill>
                <a:latin typeface="Georgia" panose="02040502050405020303" pitchFamily="18" charset="0"/>
              </a:defRPr>
            </a:lvl4pPr>
            <a:lvl5pPr>
              <a:defRPr>
                <a:solidFill>
                  <a:srgbClr val="182A4A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97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034CE97-F684-F636-998F-3FC59D23F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 anchor="t">
            <a:normAutofit/>
          </a:bodyPr>
          <a:lstStyle>
            <a:lvl1pPr algn="l">
              <a:defRPr sz="2800" b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417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750734" cy="4445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82A4A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51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with a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2E684E5D-93F6-8533-0450-3293C0A55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 anchor="t">
            <a:normAutofit/>
          </a:bodyPr>
          <a:lstStyle>
            <a:lvl1pPr algn="l">
              <a:defRPr sz="2800" b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4572000" cy="276013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750734" cy="4445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Georgia" panose="020405020504050203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-1" y="4588933"/>
            <a:ext cx="2159001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2159000" y="4588933"/>
            <a:ext cx="1176867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3335867" y="4588933"/>
            <a:ext cx="1236132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2509997" y="2760133"/>
            <a:ext cx="2062002" cy="18288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" y="2760133"/>
            <a:ext cx="2509997" cy="18288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546502" y="2971800"/>
            <a:ext cx="842051" cy="139768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Unit head picture in </a:t>
            </a:r>
            <a:r>
              <a:rPr lang="en-US" dirty="0" err="1"/>
              <a:t>bw</a:t>
            </a:r>
            <a:r>
              <a:rPr lang="en-US" dirty="0"/>
              <a:t> with name/title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170389" y="3043812"/>
            <a:ext cx="1276875" cy="1261442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18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C9644B9-2008-B880-2532-68227DB5D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latin typeface="Georgia" panose="02040502050405020303" pitchFamily="18" charset="0"/>
              </a:defRPr>
            </a:lvl1pPr>
            <a:lvl2pPr>
              <a:defRPr sz="2000"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6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latin typeface="Georgia" panose="02040502050405020303" pitchFamily="18" charset="0"/>
              </a:defRPr>
            </a:lvl1pPr>
            <a:lvl2pPr>
              <a:defRPr sz="2000"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6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10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6B3195A-7848-43B2-5B94-BFA6EDD77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2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813AB31A-76E8-F387-231F-BD4A02950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46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468533" cy="6858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468533" y="0"/>
            <a:ext cx="26754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51931" y="1578505"/>
            <a:ext cx="5135178" cy="2798762"/>
          </a:xfrm>
        </p:spPr>
        <p:txBody>
          <a:bodyPr/>
          <a:lstStyle>
            <a:lvl1pPr>
              <a:defRPr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write a personal message</a:t>
            </a:r>
          </a:p>
        </p:txBody>
      </p:sp>
      <p:pic>
        <p:nvPicPr>
          <p:cNvPr id="10" name="Picture 9" descr="IGB_ur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1" y="1824023"/>
            <a:ext cx="810768" cy="725424"/>
          </a:xfrm>
          <a:prstGeom prst="rect">
            <a:avLst/>
          </a:prstGeom>
        </p:spPr>
      </p:pic>
      <p:sp>
        <p:nvSpPr>
          <p:cNvPr id="11" name="TextBox 10">
            <a:hlinkClick r:id="rId3"/>
          </p:cNvPr>
          <p:cNvSpPr txBox="1"/>
          <p:nvPr userDrawn="1"/>
        </p:nvSpPr>
        <p:spPr>
          <a:xfrm>
            <a:off x="6857999" y="2489200"/>
            <a:ext cx="166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 err="1">
                <a:solidFill>
                  <a:srgbClr val="182A4A"/>
                </a:solidFill>
                <a:latin typeface="Century Gothic"/>
                <a:cs typeface="Century Gothic"/>
              </a:rPr>
              <a:t>igb.illinois.edu</a:t>
            </a:r>
            <a:endParaRPr lang="en-US" sz="1400" spc="50" dirty="0">
              <a:solidFill>
                <a:srgbClr val="182A4A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942666" y="3149600"/>
            <a:ext cx="1794934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IGB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06" y="3402246"/>
            <a:ext cx="593093" cy="526702"/>
          </a:xfrm>
          <a:prstGeom prst="rect">
            <a:avLst/>
          </a:prstGeom>
        </p:spPr>
      </p:pic>
      <p:sp>
        <p:nvSpPr>
          <p:cNvPr id="15" name="TextBox 14">
            <a:hlinkClick r:id="rId5"/>
          </p:cNvPr>
          <p:cNvSpPr txBox="1"/>
          <p:nvPr userDrawn="1"/>
        </p:nvSpPr>
        <p:spPr>
          <a:xfrm>
            <a:off x="6841065" y="3877731"/>
            <a:ext cx="166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solidFill>
                  <a:srgbClr val="182A4A"/>
                </a:solidFill>
                <a:latin typeface="Century Gothic"/>
                <a:cs typeface="Century Gothic"/>
              </a:rPr>
              <a:t>@</a:t>
            </a:r>
            <a:r>
              <a:rPr lang="en-US" sz="1400" spc="50" dirty="0" err="1">
                <a:solidFill>
                  <a:srgbClr val="182A4A"/>
                </a:solidFill>
                <a:latin typeface="Century Gothic"/>
                <a:cs typeface="Century Gothic"/>
              </a:rPr>
              <a:t>IGBIllinois</a:t>
            </a:r>
            <a:endParaRPr lang="en-US" sz="1400" spc="50" dirty="0">
              <a:solidFill>
                <a:srgbClr val="182A4A"/>
              </a:solidFill>
              <a:latin typeface="Century Gothic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942666" y="4487333"/>
            <a:ext cx="1794934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GB_emai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1" y="4739979"/>
            <a:ext cx="1115568" cy="725424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841063" y="5495514"/>
            <a:ext cx="2057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 err="1">
                <a:solidFill>
                  <a:srgbClr val="182A4A"/>
                </a:solidFill>
                <a:latin typeface="Century Gothic"/>
                <a:cs typeface="Century Gothic"/>
              </a:rPr>
              <a:t>info-igb@illinois.edu</a:t>
            </a:r>
            <a:endParaRPr lang="en-US" sz="1400" spc="50" dirty="0">
              <a:solidFill>
                <a:srgbClr val="182A4A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B9BB9-110D-024A-F690-4618DF2CDDD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81915" y="3509502"/>
            <a:ext cx="339257" cy="339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471200-07DE-6771-1ED1-22B56B1583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57490" y="3509502"/>
            <a:ext cx="339257" cy="3392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AB4F19A-C1B8-01CE-A352-7562154EB3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51931" y="5495514"/>
            <a:ext cx="2035126" cy="5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2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447B963-F1C4-8095-F75F-8426AC7C2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734-0556-7942-B4E7-FCB40B5D67B8}" type="datetimeFigureOut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8BE5-E035-0E44-9CC1-C87B7E854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 with low confidence">
            <a:extLst>
              <a:ext uri="{FF2B5EF4-FFF2-40B4-BE49-F238E27FC236}">
                <a16:creationId xmlns:a16="http://schemas.microsoft.com/office/drawing/2014/main" id="{C2EA0DC7-0BAD-E417-1DB9-BBE5EA6A3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4894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404DC-25EE-C1CA-4360-EF5D30B4E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 descr="IGB_Cover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2872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717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AE962-8407-EC02-8461-78D2CB65D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3D9E1-9B45-34D6-E8B5-43F8C6F79880}"/>
              </a:ext>
            </a:extLst>
          </p:cNvPr>
          <p:cNvSpPr txBox="1"/>
          <p:nvPr userDrawn="1"/>
        </p:nvSpPr>
        <p:spPr>
          <a:xfrm>
            <a:off x="948015" y="2959393"/>
            <a:ext cx="12796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kern="0" spc="200" dirty="0">
                <a:solidFill>
                  <a:srgbClr val="182A4A"/>
                </a:solidFill>
                <a:latin typeface="Century Gothic" panose="020B0502020202020204" pitchFamily="34" charset="0"/>
                <a:cs typeface="Century Gothic"/>
              </a:rPr>
              <a:t>IGB MISSION</a:t>
            </a:r>
          </a:p>
        </p:txBody>
      </p:sp>
    </p:spTree>
    <p:extLst>
      <p:ext uri="{BB962C8B-B14F-4D97-AF65-F5344CB8AC3E}">
        <p14:creationId xmlns:p14="http://schemas.microsoft.com/office/powerpoint/2010/main" val="301335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and research">
    <p:bg>
      <p:bgPr>
        <a:solidFill>
          <a:srgbClr val="0B0A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2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68235" y="731693"/>
            <a:ext cx="14600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0" kern="0" spc="200" dirty="0">
                <a:solidFill>
                  <a:schemeClr val="tx1"/>
                </a:solidFill>
                <a:latin typeface="Century Gothic"/>
                <a:cs typeface="Century Gothic"/>
              </a:rPr>
              <a:t>IGB NUMBERS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868234" y="4668693"/>
            <a:ext cx="137543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0" kern="0" spc="200" dirty="0">
                <a:solidFill>
                  <a:schemeClr val="tx1"/>
                </a:solidFill>
                <a:latin typeface="Century Gothic"/>
                <a:cs typeface="Century Gothic"/>
              </a:rPr>
              <a:t>IGB RESEARCH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259606" y="5175200"/>
            <a:ext cx="1341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HEALTH &amp; WELLNESS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2885203" y="5175200"/>
            <a:ext cx="1341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TECHNOLOGY &amp; SOCIETY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982244" y="5175200"/>
            <a:ext cx="1341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AGRICULTURE &amp; ENVIRONMENT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7064628" y="5234834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FUNDAMENTAL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21882-26AF-FA3B-155B-07089FC02990}"/>
              </a:ext>
            </a:extLst>
          </p:cNvPr>
          <p:cNvSpPr txBox="1"/>
          <p:nvPr userDrawn="1"/>
        </p:nvSpPr>
        <p:spPr>
          <a:xfrm>
            <a:off x="792032" y="2362733"/>
            <a:ext cx="1934982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35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LICENSES OPTIONED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1490D-25F4-7C27-A472-2176F1ED7B84}"/>
              </a:ext>
            </a:extLst>
          </p:cNvPr>
          <p:cNvSpPr txBox="1"/>
          <p:nvPr userDrawn="1"/>
        </p:nvSpPr>
        <p:spPr>
          <a:xfrm>
            <a:off x="2727014" y="2362733"/>
            <a:ext cx="162484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34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PATENTS ISSUED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78DAD-0A95-BF72-A946-8A73ED2BF360}"/>
              </a:ext>
            </a:extLst>
          </p:cNvPr>
          <p:cNvSpPr txBox="1"/>
          <p:nvPr userDrawn="1"/>
        </p:nvSpPr>
        <p:spPr>
          <a:xfrm>
            <a:off x="4468463" y="2362733"/>
            <a:ext cx="2018120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22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START-UP &amp; </a:t>
            </a:r>
            <a:b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SMALL COMPANIES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84DC0-0C50-A392-69B5-E9320F64F910}"/>
              </a:ext>
            </a:extLst>
          </p:cNvPr>
          <p:cNvSpPr txBox="1"/>
          <p:nvPr userDrawn="1"/>
        </p:nvSpPr>
        <p:spPr>
          <a:xfrm>
            <a:off x="6369979" y="2362733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155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PATENT APPLICATIONS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D5F73D-71B9-B68A-5D9C-E470CED740AE}"/>
              </a:ext>
            </a:extLst>
          </p:cNvPr>
          <p:cNvCxnSpPr/>
          <p:nvPr userDrawn="1"/>
        </p:nvCxnSpPr>
        <p:spPr>
          <a:xfrm>
            <a:off x="863597" y="3268110"/>
            <a:ext cx="728133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733C63-608E-016D-EF9D-DB9480CF0C8B}"/>
              </a:ext>
            </a:extLst>
          </p:cNvPr>
          <p:cNvSpPr txBox="1"/>
          <p:nvPr userDrawn="1"/>
        </p:nvSpPr>
        <p:spPr>
          <a:xfrm>
            <a:off x="792032" y="3531123"/>
            <a:ext cx="101371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93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FACULTY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00B6F-22DF-C422-24BC-2A4CFAD4F46C}"/>
              </a:ext>
            </a:extLst>
          </p:cNvPr>
          <p:cNvSpPr txBox="1"/>
          <p:nvPr userDrawn="1"/>
        </p:nvSpPr>
        <p:spPr>
          <a:xfrm>
            <a:off x="1817498" y="3531123"/>
            <a:ext cx="1129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121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FACULTY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AFFILIATES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83EDE-C1E0-3A50-2D72-7968EB3F8DE8}"/>
              </a:ext>
            </a:extLst>
          </p:cNvPr>
          <p:cNvSpPr txBox="1"/>
          <p:nvPr userDrawn="1"/>
        </p:nvSpPr>
        <p:spPr>
          <a:xfrm>
            <a:off x="2979838" y="3531123"/>
            <a:ext cx="134033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131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POSTDOCTORAL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RESEARCHERS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93EBC-3074-DE9F-C4B7-F9E85B884315}"/>
              </a:ext>
            </a:extLst>
          </p:cNvPr>
          <p:cNvSpPr txBox="1"/>
          <p:nvPr userDrawn="1"/>
        </p:nvSpPr>
        <p:spPr>
          <a:xfrm>
            <a:off x="4464093" y="3531123"/>
            <a:ext cx="107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262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GRADUATE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STUDENTS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177E7-8407-5731-77AC-D7730120150E}"/>
              </a:ext>
            </a:extLst>
          </p:cNvPr>
          <p:cNvSpPr txBox="1"/>
          <p:nvPr userDrawn="1"/>
        </p:nvSpPr>
        <p:spPr>
          <a:xfrm>
            <a:off x="5558071" y="3531123"/>
            <a:ext cx="147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114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UNDERGRADUATE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STUDENTS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DE115-FA42-EAA7-AEF6-1E8379619549}"/>
              </a:ext>
            </a:extLst>
          </p:cNvPr>
          <p:cNvSpPr txBox="1"/>
          <p:nvPr userDrawn="1"/>
        </p:nvSpPr>
        <p:spPr>
          <a:xfrm>
            <a:off x="792031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2007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INSTITUTE ESTABLISHED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EBA96-6E16-265E-D69B-C6046E755FA2}"/>
              </a:ext>
            </a:extLst>
          </p:cNvPr>
          <p:cNvSpPr txBox="1"/>
          <p:nvPr userDrawn="1"/>
        </p:nvSpPr>
        <p:spPr>
          <a:xfrm>
            <a:off x="2727014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593%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14</a:t>
            </a:r>
            <a:r>
              <a:rPr lang="en-US" sz="850" kern="0" spc="200" baseline="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YEAR ROI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15B5E-C8A1-90F7-4441-7CC5F23C6265}"/>
              </a:ext>
            </a:extLst>
          </p:cNvPr>
          <p:cNvSpPr txBox="1"/>
          <p:nvPr userDrawn="1"/>
        </p:nvSpPr>
        <p:spPr>
          <a:xfrm>
            <a:off x="4468463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$520M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TOTAL FUNDING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B18129-BED0-50CA-1138-9D9DC4DBAD84}"/>
              </a:ext>
            </a:extLst>
          </p:cNvPr>
          <p:cNvSpPr txBox="1"/>
          <p:nvPr userDrawn="1"/>
        </p:nvSpPr>
        <p:spPr>
          <a:xfrm>
            <a:off x="6369979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5Y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REVIEW CYCLE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95B981-0691-6D5F-24BA-A5476F3827AC}"/>
              </a:ext>
            </a:extLst>
          </p:cNvPr>
          <p:cNvCxnSpPr/>
          <p:nvPr userDrawn="1"/>
        </p:nvCxnSpPr>
        <p:spPr>
          <a:xfrm>
            <a:off x="863597" y="2125121"/>
            <a:ext cx="728133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6BDEA49-3C26-0A39-1DE7-038831D459A8}"/>
              </a:ext>
            </a:extLst>
          </p:cNvPr>
          <p:cNvSpPr txBox="1"/>
          <p:nvPr userDrawn="1"/>
        </p:nvSpPr>
        <p:spPr>
          <a:xfrm>
            <a:off x="7106995" y="3531123"/>
            <a:ext cx="1191761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15</a:t>
            </a:r>
          </a:p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VISITING </a:t>
            </a:r>
            <a:b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RESEARCHERS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599A44-E189-7B6C-5F94-ACE4584FB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8403" y="5175200"/>
            <a:ext cx="329184" cy="3291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D4F231-9C91-909C-8A57-E27AEEE32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9599" y="5175200"/>
            <a:ext cx="372661" cy="3291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2CF50D-E2A0-BFFF-C5ED-423EE66ACD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983" y="5175670"/>
            <a:ext cx="387275" cy="3291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C43E5A-7B9D-B753-2958-117FCEAFE1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8186" y="5201042"/>
            <a:ext cx="44644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5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portfoli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B947D-3B77-241E-AE85-06C41BA1A93A}"/>
              </a:ext>
            </a:extLst>
          </p:cNvPr>
          <p:cNvSpPr txBox="1"/>
          <p:nvPr userDrawn="1"/>
        </p:nvSpPr>
        <p:spPr>
          <a:xfrm>
            <a:off x="6671996" y="3363957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Tissue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6270E-4545-5BE0-BB66-40C8E7201638}"/>
              </a:ext>
            </a:extLst>
          </p:cNvPr>
          <p:cNvSpPr txBox="1"/>
          <p:nvPr userDrawn="1"/>
        </p:nvSpPr>
        <p:spPr>
          <a:xfrm>
            <a:off x="5916910" y="1996293"/>
            <a:ext cx="1432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Faster, More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Affordable Diagnostics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F0CC7-6E86-EC14-A9FA-48FEFA7E019E}"/>
              </a:ext>
            </a:extLst>
          </p:cNvPr>
          <p:cNvSpPr txBox="1"/>
          <p:nvPr userDrawn="1"/>
        </p:nvSpPr>
        <p:spPr>
          <a:xfrm>
            <a:off x="6239025" y="1471770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Predictive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A5DB8-2C51-C34E-F6A6-DCA879B48AF5}"/>
              </a:ext>
            </a:extLst>
          </p:cNvPr>
          <p:cNvSpPr txBox="1"/>
          <p:nvPr userDrawn="1"/>
        </p:nvSpPr>
        <p:spPr>
          <a:xfrm>
            <a:off x="4189898" y="1497471"/>
            <a:ext cx="1077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Personalized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Cancer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Treatments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D09D2-FC64-198C-E336-F5B991C49DD2}"/>
              </a:ext>
            </a:extLst>
          </p:cNvPr>
          <p:cNvSpPr txBox="1"/>
          <p:nvPr userDrawn="1"/>
        </p:nvSpPr>
        <p:spPr>
          <a:xfrm>
            <a:off x="3428210" y="2747668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Novel Antibiotics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D0F4E-04EE-1423-FBB3-F38C450859BA}"/>
              </a:ext>
            </a:extLst>
          </p:cNvPr>
          <p:cNvSpPr txBox="1"/>
          <p:nvPr userDrawn="1"/>
        </p:nvSpPr>
        <p:spPr>
          <a:xfrm>
            <a:off x="3302942" y="308496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Custom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Microbiomes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AD657-BFDC-5D42-C57C-2E26726BBAC3}"/>
              </a:ext>
            </a:extLst>
          </p:cNvPr>
          <p:cNvSpPr txBox="1"/>
          <p:nvPr userDrawn="1"/>
        </p:nvSpPr>
        <p:spPr>
          <a:xfrm>
            <a:off x="3302942" y="3592958"/>
            <a:ext cx="1106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Food Security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898E-EFEE-0549-4461-8E54BB7FC146}"/>
              </a:ext>
            </a:extLst>
          </p:cNvPr>
          <p:cNvSpPr txBox="1"/>
          <p:nvPr userDrawn="1"/>
        </p:nvSpPr>
        <p:spPr>
          <a:xfrm>
            <a:off x="5142172" y="4537232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Biofoundries</a:t>
            </a:r>
            <a:endParaRPr lang="en-US" sz="1000" spc="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FCEF4-24DA-EB11-5601-9716FD9D3A88}"/>
              </a:ext>
            </a:extLst>
          </p:cNvPr>
          <p:cNvSpPr txBox="1"/>
          <p:nvPr userDrawn="1"/>
        </p:nvSpPr>
        <p:spPr>
          <a:xfrm>
            <a:off x="4287290" y="4880970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Novel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Bioproducts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C154B-B88A-41F3-9649-F2D8F88B0407}"/>
              </a:ext>
            </a:extLst>
          </p:cNvPr>
          <p:cNvSpPr txBox="1"/>
          <p:nvPr userDrawn="1"/>
        </p:nvSpPr>
        <p:spPr>
          <a:xfrm>
            <a:off x="5714134" y="4914484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Complex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Biosystems Modeling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D3F7E-0323-0CC2-4A5B-99FD48DDFF0B}"/>
              </a:ext>
            </a:extLst>
          </p:cNvPr>
          <p:cNvSpPr txBox="1"/>
          <p:nvPr userDrawn="1"/>
        </p:nvSpPr>
        <p:spPr>
          <a:xfrm>
            <a:off x="4946302" y="5445625"/>
            <a:ext cx="1342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Sustainable Fuels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8DF90A-A16F-03A7-6F40-BB9F83BD6174}"/>
              </a:ext>
            </a:extLst>
          </p:cNvPr>
          <p:cNvSpPr txBox="1"/>
          <p:nvPr userDrawn="1"/>
        </p:nvSpPr>
        <p:spPr>
          <a:xfrm>
            <a:off x="6633191" y="2992759"/>
            <a:ext cx="1394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Genomic Security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B5454-8194-B652-8A62-165752D4C6A5}"/>
              </a:ext>
            </a:extLst>
          </p:cNvPr>
          <p:cNvSpPr txBox="1"/>
          <p:nvPr userDrawn="1"/>
        </p:nvSpPr>
        <p:spPr>
          <a:xfrm>
            <a:off x="3566065" y="2202975"/>
            <a:ext cx="105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Pandemic Responses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ABF5D2-821D-70AD-6B3D-BBC4D4947213}"/>
              </a:ext>
            </a:extLst>
          </p:cNvPr>
          <p:cNvSpPr txBox="1"/>
          <p:nvPr userDrawn="1"/>
        </p:nvSpPr>
        <p:spPr>
          <a:xfrm>
            <a:off x="6848889" y="2461618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Pandemic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Preparedness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B2385A-B7BE-A1AE-4FB2-DB89D65A8C09}"/>
              </a:ext>
            </a:extLst>
          </p:cNvPr>
          <p:cNvSpPr txBox="1"/>
          <p:nvPr userDrawn="1"/>
        </p:nvSpPr>
        <p:spPr>
          <a:xfrm>
            <a:off x="4612992" y="2202975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Brain &amp;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Behavior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98897E-4AE5-2EBB-3A0A-079C0E17F180}"/>
              </a:ext>
            </a:extLst>
          </p:cNvPr>
          <p:cNvSpPr txBox="1"/>
          <p:nvPr userDrawn="1"/>
        </p:nvSpPr>
        <p:spPr>
          <a:xfrm>
            <a:off x="596406" y="830486"/>
            <a:ext cx="28318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spc="200" dirty="0">
                <a:solidFill>
                  <a:srgbClr val="182A4A"/>
                </a:solidFill>
                <a:latin typeface="Century Gothic" panose="020B0502020202020204" pitchFamily="34" charset="0"/>
              </a:rPr>
              <a:t>GENOMIC-POWERED SOLUTIONS</a:t>
            </a:r>
            <a:endParaRPr lang="en-US" sz="1000" kern="0" spc="200" dirty="0">
              <a:solidFill>
                <a:srgbClr val="182A4A"/>
              </a:solidFill>
              <a:latin typeface="Century Gothic"/>
              <a:cs typeface="Century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20DD8A-FD3A-98B1-4DFD-780E1CEDC1A4}"/>
              </a:ext>
            </a:extLst>
          </p:cNvPr>
          <p:cNvSpPr txBox="1"/>
          <p:nvPr userDrawn="1"/>
        </p:nvSpPr>
        <p:spPr>
          <a:xfrm>
            <a:off x="596406" y="1120046"/>
            <a:ext cx="23778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spc="200" dirty="0">
                <a:solidFill>
                  <a:srgbClr val="182A4A"/>
                </a:solidFill>
                <a:latin typeface="Century Gothic" panose="020B0502020202020204" pitchFamily="34" charset="0"/>
              </a:rPr>
              <a:t>TO SOCIETAL CHALLENGES</a:t>
            </a:r>
            <a:endParaRPr lang="en-US" sz="1000" kern="0" spc="200" dirty="0">
              <a:solidFill>
                <a:srgbClr val="182A4A"/>
              </a:solidFill>
              <a:latin typeface="Century Gothic"/>
              <a:cs typeface="Century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013D02-22AC-80A9-B215-2AD219400226}"/>
              </a:ext>
            </a:extLst>
          </p:cNvPr>
          <p:cNvSpPr txBox="1"/>
          <p:nvPr userDrawn="1"/>
        </p:nvSpPr>
        <p:spPr>
          <a:xfrm>
            <a:off x="596406" y="536228"/>
            <a:ext cx="2377885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r>
              <a:rPr lang="en-US" sz="1000" kern="0" spc="200" dirty="0">
                <a:solidFill>
                  <a:srgbClr val="FFFFFF"/>
                </a:solidFill>
                <a:latin typeface="Century Gothic"/>
                <a:cs typeface="Century Gothic"/>
              </a:rPr>
              <a:t>IGB RESEARCH PORTFOLIO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83E90-F6F6-2775-920E-FC60AFC74CE8}"/>
              </a:ext>
            </a:extLst>
          </p:cNvPr>
          <p:cNvSpPr txBox="1"/>
          <p:nvPr userDrawn="1"/>
        </p:nvSpPr>
        <p:spPr>
          <a:xfrm>
            <a:off x="350284" y="4976265"/>
            <a:ext cx="24018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pc="50" dirty="0">
                <a:solidFill>
                  <a:srgbClr val="182A4A"/>
                </a:solidFill>
                <a:latin typeface="Century Gothic" panose="020B0502020202020204" pitchFamily="34" charset="0"/>
              </a:rPr>
              <a:t>Fundamental Research </a:t>
            </a:r>
          </a:p>
          <a:p>
            <a:r>
              <a:rPr lang="en-US" sz="1100" spc="50" dirty="0">
                <a:solidFill>
                  <a:srgbClr val="182A4A"/>
                </a:solidFill>
                <a:latin typeface="Century Gothic" panose="020B0502020202020204" pitchFamily="34" charset="0"/>
              </a:rPr>
              <a:t>Expands the horizons of </a:t>
            </a:r>
            <a:br>
              <a:rPr lang="en-US" sz="1100" spc="50" dirty="0">
                <a:solidFill>
                  <a:srgbClr val="182A4A"/>
                </a:solidFill>
                <a:latin typeface="Century Gothic" panose="020B0502020202020204" pitchFamily="34" charset="0"/>
              </a:rPr>
            </a:br>
            <a:r>
              <a:rPr lang="en-US" sz="1100" spc="50" dirty="0">
                <a:solidFill>
                  <a:srgbClr val="182A4A"/>
                </a:solidFill>
                <a:latin typeface="Century Gothic" panose="020B0502020202020204" pitchFamily="34" charset="0"/>
              </a:rPr>
              <a:t>human knowledge, revealing new realms of scientific possibility in every arena.</a:t>
            </a:r>
          </a:p>
        </p:txBody>
      </p:sp>
    </p:spTree>
    <p:extLst>
      <p:ext uri="{BB962C8B-B14F-4D97-AF65-F5344CB8AC3E}">
        <p14:creationId xmlns:p14="http://schemas.microsoft.com/office/powerpoint/2010/main" val="411225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Partners">
    <p:bg>
      <p:bgPr>
        <a:solidFill>
          <a:srgbClr val="7C9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DE01CE-533F-1734-FC0E-ADE4942CD4A3}"/>
              </a:ext>
            </a:extLst>
          </p:cNvPr>
          <p:cNvSpPr txBox="1"/>
          <p:nvPr userDrawn="1"/>
        </p:nvSpPr>
        <p:spPr>
          <a:xfrm>
            <a:off x="596406" y="536228"/>
            <a:ext cx="2369891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r>
              <a:rPr lang="en-US" sz="1000" kern="0" spc="200" dirty="0">
                <a:solidFill>
                  <a:srgbClr val="FFFFFF"/>
                </a:solidFill>
                <a:latin typeface="Century Gothic"/>
                <a:cs typeface="Century Gothic"/>
              </a:rPr>
              <a:t>IGB RESEARCH PORTFOLIO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6C217-8DC8-F5E8-9D29-A2874CDAA3D9}"/>
              </a:ext>
            </a:extLst>
          </p:cNvPr>
          <p:cNvSpPr txBox="1"/>
          <p:nvPr userDrawn="1"/>
        </p:nvSpPr>
        <p:spPr>
          <a:xfrm>
            <a:off x="596406" y="832193"/>
            <a:ext cx="45471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spc="200" dirty="0">
                <a:solidFill>
                  <a:srgbClr val="182A4A"/>
                </a:solidFill>
                <a:latin typeface="Century Gothic" panose="020B0502020202020204" pitchFamily="34" charset="0"/>
              </a:rPr>
              <a:t>ONGOING STRATEGIC PARTNERSHIPS AND INITIATVES</a:t>
            </a:r>
          </a:p>
        </p:txBody>
      </p:sp>
    </p:spTree>
    <p:extLst>
      <p:ext uri="{BB962C8B-B14F-4D97-AF65-F5344CB8AC3E}">
        <p14:creationId xmlns:p14="http://schemas.microsoft.com/office/powerpoint/2010/main" val="409054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182A4A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057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4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0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50" r:id="rId12"/>
    <p:sldLayoutId id="2147483657" r:id="rId13"/>
    <p:sldLayoutId id="2147483671" r:id="rId14"/>
    <p:sldLayoutId id="2147483652" r:id="rId15"/>
    <p:sldLayoutId id="2147483654" r:id="rId16"/>
    <p:sldLayoutId id="2147483655" r:id="rId17"/>
    <p:sldLayoutId id="2147483672" r:id="rId18"/>
    <p:sldLayoutId id="2147483673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Century Gothic" panose="020B0502020202020204" pitchFamily="34" charset="0"/>
          <a:ea typeface="+mj-ea"/>
          <a:cs typeface="Century Gothic" panose="020B0502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ts val="1176"/>
        </a:spcBef>
        <a:buFont typeface="Arial"/>
        <a:buChar char="•"/>
        <a:defRPr sz="2400" b="0" i="0" kern="1200">
          <a:solidFill>
            <a:srgbClr val="182A4A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1pPr>
      <a:lvl2pPr marL="742950" indent="-285750" algn="l" defTabSz="457200" rtl="0" eaLnBrk="1" latinLnBrk="0" hangingPunct="1">
        <a:spcBef>
          <a:spcPts val="1176"/>
        </a:spcBef>
        <a:buFont typeface="Arial"/>
        <a:buChar char="–"/>
        <a:defRPr sz="2000" b="0" i="0" kern="1200">
          <a:solidFill>
            <a:srgbClr val="182A4A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2pPr>
      <a:lvl3pPr marL="1143000" indent="-228600" algn="l" defTabSz="457200" rtl="0" eaLnBrk="1" latinLnBrk="0" hangingPunct="1">
        <a:spcBef>
          <a:spcPts val="1176"/>
        </a:spcBef>
        <a:buFont typeface="Arial"/>
        <a:buChar char="•"/>
        <a:defRPr sz="1800" b="0" i="0" kern="1200">
          <a:solidFill>
            <a:srgbClr val="182A4A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3pPr>
      <a:lvl4pPr marL="1600200" indent="-228600" algn="l" defTabSz="457200" rtl="0" eaLnBrk="1" latinLnBrk="0" hangingPunct="1">
        <a:spcBef>
          <a:spcPts val="1176"/>
        </a:spcBef>
        <a:buFont typeface="Arial"/>
        <a:buChar char="–"/>
        <a:defRPr sz="1600" b="0" i="0" kern="1200">
          <a:solidFill>
            <a:srgbClr val="182A4A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4pPr>
      <a:lvl5pPr marL="2057400" indent="-228600" algn="l" defTabSz="457200" rtl="0" eaLnBrk="1" latinLnBrk="0" hangingPunct="1">
        <a:spcBef>
          <a:spcPts val="1176"/>
        </a:spcBef>
        <a:buFont typeface="Arial"/>
        <a:buChar char="»"/>
        <a:defRPr sz="1400" b="0" i="0" kern="1200">
          <a:solidFill>
            <a:srgbClr val="182A4A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jp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25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C16E5F-4BDE-D2B3-8D48-B897C7AE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F6B0EC-32A5-2023-7884-59B9162BAA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7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Pod, electronics&#10;&#10;Description automatically generated">
            <a:extLst>
              <a:ext uri="{FF2B5EF4-FFF2-40B4-BE49-F238E27FC236}">
                <a16:creationId xmlns:a16="http://schemas.microsoft.com/office/drawing/2014/main" id="{A3C244AE-81A1-FD4B-BBBB-5CFCD962E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0668"/>
            <a:ext cx="9445710" cy="7414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7D4FD-C9C9-9444-BE5B-4407C0B51D95}"/>
              </a:ext>
            </a:extLst>
          </p:cNvPr>
          <p:cNvSpPr txBox="1"/>
          <p:nvPr/>
        </p:nvSpPr>
        <p:spPr>
          <a:xfrm>
            <a:off x="6785248" y="3300951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Tissue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Engineering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3DF6C-29DB-D049-8EFF-389FE58F7C03}"/>
              </a:ext>
            </a:extLst>
          </p:cNvPr>
          <p:cNvSpPr txBox="1"/>
          <p:nvPr/>
        </p:nvSpPr>
        <p:spPr>
          <a:xfrm>
            <a:off x="6204279" y="1900582"/>
            <a:ext cx="189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Faster, More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Affordable Diagnostics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F875D8-1F2D-A849-9C83-5FD8BDA6FDC8}"/>
              </a:ext>
            </a:extLst>
          </p:cNvPr>
          <p:cNvSpPr txBox="1"/>
          <p:nvPr/>
        </p:nvSpPr>
        <p:spPr>
          <a:xfrm>
            <a:off x="6273256" y="1382496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Predictive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D7081-A75F-B34D-A653-7B915C58C5D9}"/>
              </a:ext>
            </a:extLst>
          </p:cNvPr>
          <p:cNvSpPr txBox="1"/>
          <p:nvPr/>
        </p:nvSpPr>
        <p:spPr>
          <a:xfrm>
            <a:off x="4177535" y="1382496"/>
            <a:ext cx="1077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Personalized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Cancer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Treatments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8AD57F-08BA-884A-A222-08C06575D3F4}"/>
              </a:ext>
            </a:extLst>
          </p:cNvPr>
          <p:cNvSpPr txBox="1"/>
          <p:nvPr/>
        </p:nvSpPr>
        <p:spPr>
          <a:xfrm>
            <a:off x="3576042" y="2545506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Novel Antibiotics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297726-6AEB-EC4E-AF9A-6CFE573B2658}"/>
              </a:ext>
            </a:extLst>
          </p:cNvPr>
          <p:cNvSpPr txBox="1"/>
          <p:nvPr/>
        </p:nvSpPr>
        <p:spPr>
          <a:xfrm>
            <a:off x="3461633" y="2896178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Custom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Microbiomes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5294D-0606-1B43-BBAA-FFEAEACCA5E8}"/>
              </a:ext>
            </a:extLst>
          </p:cNvPr>
          <p:cNvSpPr txBox="1"/>
          <p:nvPr/>
        </p:nvSpPr>
        <p:spPr>
          <a:xfrm>
            <a:off x="3423813" y="3400739"/>
            <a:ext cx="1106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Food 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A2D818-4FFF-D349-B03C-50BE64F1DA3D}"/>
              </a:ext>
            </a:extLst>
          </p:cNvPr>
          <p:cNvSpPr txBox="1"/>
          <p:nvPr/>
        </p:nvSpPr>
        <p:spPr>
          <a:xfrm>
            <a:off x="5263043" y="4424212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Biofoundries</a:t>
            </a:r>
            <a:endParaRPr lang="en-US" sz="1000" spc="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8CA52-2016-DC45-B8AB-FD8AE753840E}"/>
              </a:ext>
            </a:extLst>
          </p:cNvPr>
          <p:cNvSpPr txBox="1"/>
          <p:nvPr/>
        </p:nvSpPr>
        <p:spPr>
          <a:xfrm>
            <a:off x="4330695" y="4709664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Novel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Bioproducts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92A856-F83D-C04C-A554-D7B1984D7CAE}"/>
              </a:ext>
            </a:extLst>
          </p:cNvPr>
          <p:cNvSpPr txBox="1"/>
          <p:nvPr/>
        </p:nvSpPr>
        <p:spPr>
          <a:xfrm>
            <a:off x="5768150" y="4803039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Complex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Biosystems Modeling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588A12-3093-D446-9F20-5BD22A5B086D}"/>
              </a:ext>
            </a:extLst>
          </p:cNvPr>
          <p:cNvSpPr txBox="1"/>
          <p:nvPr/>
        </p:nvSpPr>
        <p:spPr>
          <a:xfrm>
            <a:off x="5097133" y="5365490"/>
            <a:ext cx="1342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Sustainable Fuels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C9E376-894F-034A-81B7-F8873B55CE17}"/>
              </a:ext>
            </a:extLst>
          </p:cNvPr>
          <p:cNvSpPr txBox="1"/>
          <p:nvPr/>
        </p:nvSpPr>
        <p:spPr>
          <a:xfrm>
            <a:off x="6716816" y="2936754"/>
            <a:ext cx="1394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Genomic Security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A1FEAC-0F1F-0644-80B9-39F2CDD44A61}"/>
              </a:ext>
            </a:extLst>
          </p:cNvPr>
          <p:cNvSpPr txBox="1"/>
          <p:nvPr/>
        </p:nvSpPr>
        <p:spPr>
          <a:xfrm>
            <a:off x="552623" y="777741"/>
            <a:ext cx="287119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spc="200" dirty="0">
                <a:solidFill>
                  <a:srgbClr val="182A4A"/>
                </a:solidFill>
                <a:latin typeface="Century Gothic" panose="020B0502020202020204" pitchFamily="34" charset="0"/>
              </a:rPr>
              <a:t>GENOMIC-POWERED SOLUTIONS</a:t>
            </a:r>
            <a:endParaRPr lang="en-US" sz="1000" kern="0" spc="200" dirty="0">
              <a:solidFill>
                <a:srgbClr val="182A4A"/>
              </a:solidFill>
              <a:latin typeface="Century Gothic"/>
              <a:cs typeface="Century Gothic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476B05-635F-6648-B194-0B89C4817E89}"/>
              </a:ext>
            </a:extLst>
          </p:cNvPr>
          <p:cNvSpPr txBox="1"/>
          <p:nvPr/>
        </p:nvSpPr>
        <p:spPr>
          <a:xfrm>
            <a:off x="552623" y="1067301"/>
            <a:ext cx="23778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spc="200" dirty="0">
                <a:solidFill>
                  <a:srgbClr val="182A4A"/>
                </a:solidFill>
                <a:latin typeface="Century Gothic" panose="020B0502020202020204" pitchFamily="34" charset="0"/>
              </a:rPr>
              <a:t>TO SOCIETAL CHALLENGES</a:t>
            </a:r>
            <a:endParaRPr lang="en-US" sz="1000" kern="0" spc="200" dirty="0">
              <a:solidFill>
                <a:srgbClr val="182A4A"/>
              </a:solidFill>
              <a:latin typeface="Century Gothic"/>
              <a:cs typeface="Century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F84F85-9EDF-714F-82C8-CEAD4A82043F}"/>
              </a:ext>
            </a:extLst>
          </p:cNvPr>
          <p:cNvSpPr txBox="1"/>
          <p:nvPr/>
        </p:nvSpPr>
        <p:spPr>
          <a:xfrm>
            <a:off x="257563" y="4965083"/>
            <a:ext cx="24018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Fundamental Research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Expands the horizons of </a:t>
            </a:r>
            <a:b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human knowledge, revealing new realms of scientific possibility in every arena.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199FBD-3D35-419F-8F14-3C0160244115}"/>
              </a:ext>
            </a:extLst>
          </p:cNvPr>
          <p:cNvSpPr txBox="1"/>
          <p:nvPr/>
        </p:nvSpPr>
        <p:spPr>
          <a:xfrm>
            <a:off x="552623" y="483483"/>
            <a:ext cx="2543832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r>
              <a:rPr lang="en-US" sz="1000" kern="0" spc="200" dirty="0">
                <a:solidFill>
                  <a:srgbClr val="FFFFFF"/>
                </a:solidFill>
                <a:latin typeface="Century Gothic"/>
                <a:cs typeface="Century Gothic"/>
              </a:rPr>
              <a:t>IGB RESEARCH PORTFOLIO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439398-D67B-A84A-A7E1-B5C2BD9A26A8}"/>
              </a:ext>
            </a:extLst>
          </p:cNvPr>
          <p:cNvSpPr txBox="1"/>
          <p:nvPr/>
        </p:nvSpPr>
        <p:spPr>
          <a:xfrm>
            <a:off x="3687079" y="2040945"/>
            <a:ext cx="105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Pandemic Responses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277FC0-5B60-9B4D-98FF-F65DE3FC762D}"/>
              </a:ext>
            </a:extLst>
          </p:cNvPr>
          <p:cNvSpPr txBox="1"/>
          <p:nvPr/>
        </p:nvSpPr>
        <p:spPr>
          <a:xfrm>
            <a:off x="6568764" y="2418668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Pandemic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Preparedness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147ACB-47AE-EA45-BF60-B4DC9483E925}"/>
              </a:ext>
            </a:extLst>
          </p:cNvPr>
          <p:cNvSpPr txBox="1"/>
          <p:nvPr/>
        </p:nvSpPr>
        <p:spPr>
          <a:xfrm>
            <a:off x="4723919" y="2045913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Brain &amp; </a:t>
            </a:r>
          </a:p>
          <a:p>
            <a:r>
              <a:rPr lang="en-US" sz="1000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Behavior</a:t>
            </a:r>
          </a:p>
        </p:txBody>
      </p:sp>
    </p:spTree>
    <p:extLst>
      <p:ext uri="{BB962C8B-B14F-4D97-AF65-F5344CB8AC3E}">
        <p14:creationId xmlns:p14="http://schemas.microsoft.com/office/powerpoint/2010/main" val="218348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72A482-006F-4A99-A0E1-C20489C7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7" y="1354844"/>
            <a:ext cx="1277205" cy="445724"/>
          </a:xfrm>
          <a:prstGeom prst="rect">
            <a:avLst/>
          </a:prstGeom>
        </p:spPr>
      </p:pic>
      <p:pic>
        <p:nvPicPr>
          <p:cNvPr id="1025" name="Picture 1024" descr="A close up of a logo&#10;&#10;Description automatically generated">
            <a:extLst>
              <a:ext uri="{FF2B5EF4-FFF2-40B4-BE49-F238E27FC236}">
                <a16:creationId xmlns:a16="http://schemas.microsoft.com/office/drawing/2014/main" id="{81CFA269-B8D2-4303-8286-523915055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5" y="5926130"/>
            <a:ext cx="580937" cy="58115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1EE7627-B1AB-9E4B-9307-B68AB2525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57" y="3796197"/>
            <a:ext cx="1460976" cy="620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BE006-EEBD-64BC-1F33-91F27BDF88FB}"/>
              </a:ext>
            </a:extLst>
          </p:cNvPr>
          <p:cNvSpPr txBox="1"/>
          <p:nvPr/>
        </p:nvSpPr>
        <p:spPr>
          <a:xfrm>
            <a:off x="2357374" y="1284039"/>
            <a:ext cx="5940890" cy="53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200" b="1" kern="0" spc="1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Center For Advanced Bioenergy and Bioproducts Innovation</a:t>
            </a:r>
          </a:p>
          <a:p>
            <a:pPr>
              <a:lnSpc>
                <a:spcPts val="1820"/>
              </a:lnSpc>
            </a:pPr>
            <a:r>
              <a:rPr lang="en-US" sz="1200" kern="0" spc="1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Department of Energy in partnership with 16 universities and national labs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D8D58-541F-DF15-D642-AB3E3733202F}"/>
              </a:ext>
            </a:extLst>
          </p:cNvPr>
          <p:cNvSpPr txBox="1"/>
          <p:nvPr/>
        </p:nvSpPr>
        <p:spPr>
          <a:xfrm>
            <a:off x="2357374" y="2158286"/>
            <a:ext cx="6361473" cy="53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200" b="1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High Performance Biological Computing </a:t>
            </a:r>
          </a:p>
          <a:p>
            <a:pPr>
              <a:lnSpc>
                <a:spcPts val="1820"/>
              </a:lnSpc>
            </a:pPr>
            <a:r>
              <a:rPr lang="en-US" sz="1200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Carver Biotechnology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D0496-71A8-AB06-0489-5595B41ADDE9}"/>
              </a:ext>
            </a:extLst>
          </p:cNvPr>
          <p:cNvSpPr txBox="1"/>
          <p:nvPr/>
        </p:nvSpPr>
        <p:spPr>
          <a:xfrm>
            <a:off x="2357374" y="2967961"/>
            <a:ext cx="6239191" cy="53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200" b="1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Microbial Systems Initiative</a:t>
            </a:r>
          </a:p>
          <a:p>
            <a:pPr>
              <a:lnSpc>
                <a:spcPts val="1820"/>
              </a:lnSpc>
            </a:pPr>
            <a:r>
              <a:rPr lang="en-US" sz="1200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Campus-wide effort in partnership with 8 departments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734E7-DBAB-6480-7848-C43FF1A12AA3}"/>
              </a:ext>
            </a:extLst>
          </p:cNvPr>
          <p:cNvSpPr txBox="1"/>
          <p:nvPr/>
        </p:nvSpPr>
        <p:spPr>
          <a:xfrm>
            <a:off x="2350750" y="3811152"/>
            <a:ext cx="6245816" cy="69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US" sz="1200" b="1" kern="0" spc="10" dirty="0">
                <a:solidFill>
                  <a:schemeClr val="bg1"/>
                </a:solidFill>
                <a:latin typeface="Century Gothic"/>
              </a:rPr>
              <a:t>Molecule Maker Lab Institute</a:t>
            </a:r>
          </a:p>
          <a:p>
            <a:pPr>
              <a:lnSpc>
                <a:spcPts val="1620"/>
              </a:lnSpc>
            </a:pPr>
            <a:r>
              <a:rPr lang="en-US" sz="1200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F1239-2540-4317-B3BB-FFF55415DE87}"/>
              </a:ext>
            </a:extLst>
          </p:cNvPr>
          <p:cNvSpPr txBox="1"/>
          <p:nvPr/>
        </p:nvSpPr>
        <p:spPr>
          <a:xfrm>
            <a:off x="2340146" y="4772883"/>
            <a:ext cx="6256420" cy="76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200" b="1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Personalized Nutrition Initiative</a:t>
            </a:r>
          </a:p>
          <a:p>
            <a:pPr>
              <a:lnSpc>
                <a:spcPts val="1820"/>
              </a:lnSpc>
            </a:pPr>
            <a:r>
              <a:rPr lang="en-US" sz="1200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Partnership between IGB and the College of Agricultural, Consumer and Environmental Sciences (ACES)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8167B-408B-9803-5D25-801A6BCECA6C}"/>
              </a:ext>
            </a:extLst>
          </p:cNvPr>
          <p:cNvSpPr txBox="1"/>
          <p:nvPr/>
        </p:nvSpPr>
        <p:spPr>
          <a:xfrm>
            <a:off x="2357375" y="5807506"/>
            <a:ext cx="4624706" cy="53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200" b="1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Zeiss </a:t>
            </a:r>
            <a:r>
              <a:rPr lang="en-US" sz="1200" b="1" kern="0" spc="10" dirty="0" err="1">
                <a:solidFill>
                  <a:schemeClr val="bg1"/>
                </a:solidFill>
                <a:latin typeface="Century Gothic"/>
                <a:cs typeface="Century Gothic"/>
              </a:rPr>
              <a:t>Labs@location</a:t>
            </a:r>
            <a:r>
              <a:rPr lang="en-US" sz="1200" b="1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 Partnership </a:t>
            </a:r>
          </a:p>
          <a:p>
            <a:pPr>
              <a:lnSpc>
                <a:spcPts val="1820"/>
              </a:lnSpc>
            </a:pPr>
            <a:r>
              <a:rPr lang="en-US" sz="1200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Zeiss Microscopy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BC8467-C744-DCD9-0999-140CD5AF24DD}"/>
              </a:ext>
            </a:extLst>
          </p:cNvPr>
          <p:cNvCxnSpPr>
            <a:cxnSpLocks/>
          </p:cNvCxnSpPr>
          <p:nvPr/>
        </p:nvCxnSpPr>
        <p:spPr>
          <a:xfrm>
            <a:off x="592785" y="1999268"/>
            <a:ext cx="8003780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2A11D0-A517-AC65-3206-F35219BDE201}"/>
              </a:ext>
            </a:extLst>
          </p:cNvPr>
          <p:cNvSpPr txBox="1"/>
          <p:nvPr/>
        </p:nvSpPr>
        <p:spPr>
          <a:xfrm>
            <a:off x="502523" y="2177355"/>
            <a:ext cx="1639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spc="10" dirty="0" err="1">
                <a:solidFill>
                  <a:schemeClr val="bg1"/>
                </a:solidFill>
                <a:latin typeface="Century Gothic"/>
                <a:cs typeface="Century Gothic"/>
              </a:rPr>
              <a:t>HPCBio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94CCDA-43D3-C92F-0EDC-4920CEF0FFD5}"/>
              </a:ext>
            </a:extLst>
          </p:cNvPr>
          <p:cNvSpPr txBox="1"/>
          <p:nvPr/>
        </p:nvSpPr>
        <p:spPr>
          <a:xfrm>
            <a:off x="502523" y="3014114"/>
            <a:ext cx="1639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MSI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92666-DA31-E163-7ADB-30A76C5302EC}"/>
              </a:ext>
            </a:extLst>
          </p:cNvPr>
          <p:cNvSpPr txBox="1"/>
          <p:nvPr/>
        </p:nvSpPr>
        <p:spPr>
          <a:xfrm>
            <a:off x="502523" y="4940592"/>
            <a:ext cx="1639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spc="10" dirty="0">
                <a:solidFill>
                  <a:schemeClr val="bg1"/>
                </a:solidFill>
                <a:latin typeface="Century Gothic"/>
                <a:cs typeface="Century Gothic"/>
              </a:rPr>
              <a:t>PNI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8828CD-95FC-FBB1-99DA-009D40A6127D}"/>
              </a:ext>
            </a:extLst>
          </p:cNvPr>
          <p:cNvCxnSpPr>
            <a:cxnSpLocks/>
          </p:cNvCxnSpPr>
          <p:nvPr/>
        </p:nvCxnSpPr>
        <p:spPr>
          <a:xfrm>
            <a:off x="592785" y="2847883"/>
            <a:ext cx="8003780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08A545-B688-4196-8C55-B0FF92EA77E1}"/>
              </a:ext>
            </a:extLst>
          </p:cNvPr>
          <p:cNvCxnSpPr>
            <a:cxnSpLocks/>
          </p:cNvCxnSpPr>
          <p:nvPr/>
        </p:nvCxnSpPr>
        <p:spPr>
          <a:xfrm>
            <a:off x="592785" y="3650450"/>
            <a:ext cx="8003780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E624C4-640C-634B-11CC-F21D6B0D0F63}"/>
              </a:ext>
            </a:extLst>
          </p:cNvPr>
          <p:cNvCxnSpPr>
            <a:cxnSpLocks/>
          </p:cNvCxnSpPr>
          <p:nvPr/>
        </p:nvCxnSpPr>
        <p:spPr>
          <a:xfrm>
            <a:off x="592785" y="4650369"/>
            <a:ext cx="8003780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40DD42-F28D-60E6-93B9-1D3774764BAC}"/>
              </a:ext>
            </a:extLst>
          </p:cNvPr>
          <p:cNvCxnSpPr>
            <a:cxnSpLocks/>
          </p:cNvCxnSpPr>
          <p:nvPr/>
        </p:nvCxnSpPr>
        <p:spPr>
          <a:xfrm>
            <a:off x="592785" y="5670024"/>
            <a:ext cx="8003780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3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966634" cy="44450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Fulfill Land Grant 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Help faculty get big grants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Make new friends—help seed philanthropic efforts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Contribute to trainee professional development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E5FAFB-06CA-5E41-B518-CCFD1AD9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Outreach and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25712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text, person, floor, indoor&#10;&#10;Description automatically generated">
            <a:extLst>
              <a:ext uri="{FF2B5EF4-FFF2-40B4-BE49-F238E27FC236}">
                <a16:creationId xmlns:a16="http://schemas.microsoft.com/office/drawing/2014/main" id="{857E6579-712B-8BC6-482D-84457003463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l="22375" r="30630"/>
          <a:stretch/>
        </p:blipFill>
        <p:spPr>
          <a:xfrm>
            <a:off x="1" y="4588933"/>
            <a:ext cx="1276876" cy="1811868"/>
          </a:xfrm>
        </p:spPr>
      </p:pic>
      <p:sp>
        <p:nvSpPr>
          <p:cNvPr id="7" name="Picture Placeholder 6"/>
          <p:cNvSpPr>
            <a:spLocks noGrp="1"/>
          </p:cNvSpPr>
          <p:nvPr>
            <p:ph type="pic" idx="12"/>
          </p:nvPr>
        </p:nvSpPr>
        <p:spPr>
          <a:xfrm>
            <a:off x="3098435" y="12732"/>
            <a:ext cx="1473564" cy="1418136"/>
          </a:xfrm>
        </p:spPr>
      </p:sp>
      <p:pic>
        <p:nvPicPr>
          <p:cNvPr id="16" name="Picture Placeholder 15" descr="A group of people looking at a display&#10;&#10;Description automatically generated with low confidence">
            <a:extLst>
              <a:ext uri="{FF2B5EF4-FFF2-40B4-BE49-F238E27FC236}">
                <a16:creationId xmlns:a16="http://schemas.microsoft.com/office/drawing/2014/main" id="{AE8AF4B4-0189-9F52-71EB-B1E847034C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2413" r="12413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14"/>
          </p:nvPr>
        </p:nvSpPr>
        <p:spPr>
          <a:xfrm>
            <a:off x="1546502" y="3197110"/>
            <a:ext cx="842051" cy="1172371"/>
          </a:xfrm>
        </p:spPr>
        <p:txBody>
          <a:bodyPr/>
          <a:lstStyle/>
          <a:p>
            <a:r>
              <a:rPr lang="en-US" b="1" dirty="0"/>
              <a:t>Claudia Lutz,</a:t>
            </a:r>
            <a:r>
              <a:rPr lang="en-US" dirty="0"/>
              <a:t> Outreach Activities Manager</a:t>
            </a:r>
          </a:p>
        </p:txBody>
      </p:sp>
      <p:pic>
        <p:nvPicPr>
          <p:cNvPr id="12" name="Picture Placeholder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B3E355C-09C5-FCF7-D79C-FC4AA431F53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17081" b="17081"/>
          <a:stretch>
            <a:fillRect/>
          </a:stretch>
        </p:blipFill>
        <p:spPr/>
      </p:pic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3560BB1C-4BFE-DECF-958C-A9AF1518CC9F}"/>
              </a:ext>
            </a:extLst>
          </p:cNvPr>
          <p:cNvSpPr txBox="1">
            <a:spLocks/>
          </p:cNvSpPr>
          <p:nvPr/>
        </p:nvSpPr>
        <p:spPr>
          <a:xfrm>
            <a:off x="3098435" y="1341997"/>
            <a:ext cx="1473564" cy="1418136"/>
          </a:xfrm>
          <a:prstGeom prst="rect">
            <a:avLst/>
          </a:prstGeom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845F9E-AD48-5D1F-428C-0CBD85552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79" r="50049" b="30357"/>
          <a:stretch/>
        </p:blipFill>
        <p:spPr>
          <a:xfrm>
            <a:off x="3098435" y="2715"/>
            <a:ext cx="1473564" cy="14517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06988A-1F49-C001-8730-DDA746958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49" t="8850" b="31740"/>
          <a:stretch/>
        </p:blipFill>
        <p:spPr>
          <a:xfrm>
            <a:off x="3098435" y="1454488"/>
            <a:ext cx="1473564" cy="1313518"/>
          </a:xfrm>
          <a:prstGeom prst="rect">
            <a:avLst/>
          </a:prstGeom>
        </p:spPr>
      </p:pic>
      <p:pic>
        <p:nvPicPr>
          <p:cNvPr id="23" name="Picture Placeholder 11">
            <a:extLst>
              <a:ext uri="{FF2B5EF4-FFF2-40B4-BE49-F238E27FC236}">
                <a16:creationId xmlns:a16="http://schemas.microsoft.com/office/drawing/2014/main" id="{EB3CEF89-CECD-DAA7-853C-3F41B6403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  <a14:imgEffect>
                      <a14:colorTemperature colorTemp="4845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043" r="27619"/>
          <a:stretch/>
        </p:blipFill>
        <p:spPr>
          <a:xfrm>
            <a:off x="3269473" y="4588933"/>
            <a:ext cx="1299514" cy="1811868"/>
          </a:xfrm>
          <a:prstGeom prst="rect">
            <a:avLst/>
          </a:prstGeom>
        </p:spPr>
      </p:pic>
      <p:sp>
        <p:nvSpPr>
          <p:cNvPr id="28" name="Title 8">
            <a:extLst>
              <a:ext uri="{FF2B5EF4-FFF2-40B4-BE49-F238E27FC236}">
                <a16:creationId xmlns:a16="http://schemas.microsoft.com/office/drawing/2014/main" id="{04AAD410-5BB4-87B7-D95A-5EC761F7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Nationally Recognized Program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B7DF31B0-BC9E-09DF-9F3F-838A2CB0D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2265" y="1307548"/>
            <a:ext cx="4052221" cy="4445000"/>
          </a:xfrm>
        </p:spPr>
        <p:txBody>
          <a:bodyPr>
            <a:no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Partners include: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Champaign Unit 4 Public Schools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Abbott Laboratories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American Association for the Advancement of Science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Field Museum of Chicago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National Academy of Sciences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National Courts and Sciences Institute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National Institutes of Health</a:t>
            </a:r>
          </a:p>
          <a:p>
            <a:r>
              <a:rPr lang="en-US" sz="1600" dirty="0">
                <a:latin typeface="Georgia" panose="02040502050405020303" pitchFamily="18" charset="0"/>
              </a:rPr>
              <a:t>Programs include: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Art of Science exhibits 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Genome Day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Genomics </a:t>
            </a:r>
            <a:r>
              <a:rPr lang="en-US" sz="1600" dirty="0" err="1">
                <a:latin typeface="Georgia" panose="02040502050405020303" pitchFamily="18" charset="0"/>
              </a:rPr>
              <a:t>for</a:t>
            </a:r>
            <a:r>
              <a:rPr lang="en-US" sz="1600" baseline="30000" dirty="0" err="1">
                <a:latin typeface="Georgia" panose="02040502050405020303" pitchFamily="18" charset="0"/>
              </a:rPr>
              <a:t>TM</a:t>
            </a:r>
            <a:r>
              <a:rPr lang="en-US" sz="1600" dirty="0">
                <a:latin typeface="Georgia" panose="02040502050405020303" pitchFamily="18" charset="0"/>
              </a:rPr>
              <a:t>  Judges, Physicians, Teachers, Journalists and more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World of Genomics</a:t>
            </a:r>
          </a:p>
        </p:txBody>
      </p:sp>
      <p:pic>
        <p:nvPicPr>
          <p:cNvPr id="33" name="Picture Placeholder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B87B702-6ED3-FA7D-7C32-3CDFF7AD0BD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8"/>
          <a:srcRect l="6781" r="10691"/>
          <a:stretch/>
        </p:blipFill>
        <p:spPr>
          <a:xfrm>
            <a:off x="1276350" y="4589463"/>
            <a:ext cx="1993123" cy="1811337"/>
          </a:xfrm>
        </p:spPr>
      </p:pic>
      <p:pic>
        <p:nvPicPr>
          <p:cNvPr id="34" name="Picture 2" descr="Indigenous participants in the SING workshop extract and sequence mitochondrial DNA as part of a week-long workshop in genomics.">
            <a:extLst>
              <a:ext uri="{FF2B5EF4-FFF2-40B4-BE49-F238E27FC236}">
                <a16:creationId xmlns:a16="http://schemas.microsoft.com/office/drawing/2014/main" id="{E239CD39-BFE4-82B7-2E09-BB61BFE90BC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6" r="12756"/>
          <a:stretch/>
        </p:blipFill>
        <p:spPr bwMode="auto">
          <a:xfrm>
            <a:off x="0" y="7938"/>
            <a:ext cx="3098800" cy="27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5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33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B">
      <a:dk1>
        <a:srgbClr val="0B0A09"/>
      </a:dk1>
      <a:lt1>
        <a:sysClr val="window" lastClr="FFFFFF"/>
      </a:lt1>
      <a:dk2>
        <a:srgbClr val="0092D2"/>
      </a:dk2>
      <a:lt2>
        <a:srgbClr val="7C98AB"/>
      </a:lt2>
      <a:accent1>
        <a:srgbClr val="0B0A09"/>
      </a:accent1>
      <a:accent2>
        <a:srgbClr val="0092D2"/>
      </a:accent2>
      <a:accent3>
        <a:srgbClr val="7C98AB"/>
      </a:accent3>
      <a:accent4>
        <a:srgbClr val="FFFFFF"/>
      </a:accent4>
      <a:accent5>
        <a:srgbClr val="FFFFFF"/>
      </a:accent5>
      <a:accent6>
        <a:srgbClr val="FFFFFF"/>
      </a:accent6>
      <a:hlink>
        <a:srgbClr val="0092D2"/>
      </a:hlink>
      <a:folHlink>
        <a:srgbClr val="7C98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B_Template_081222" id="{2A42F0AB-B4E7-A040-90B2-FABFBAD136FB}" vid="{FFB3BDBC-A9CB-1148-905B-EE5D298D44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249</Words>
  <Application>Microsoft Macintosh PowerPoint</Application>
  <PresentationFormat>On-screen Show (4:3)</PresentationFormat>
  <Paragraphs>63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Outreach and Public Engagement</vt:lpstr>
      <vt:lpstr>Nationally Recognized Program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Vasi, Nicholas</dc:creator>
  <cp:lastModifiedBy>Vasi, Nicholas</cp:lastModifiedBy>
  <cp:revision>2</cp:revision>
  <dcterms:created xsi:type="dcterms:W3CDTF">2022-09-12T13:32:18Z</dcterms:created>
  <dcterms:modified xsi:type="dcterms:W3CDTF">2022-09-16T18:52:39Z</dcterms:modified>
</cp:coreProperties>
</file>