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3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8AB"/>
    <a:srgbClr val="182A4A"/>
    <a:srgbClr val="00AEEF"/>
    <a:srgbClr val="647E8C"/>
    <a:srgbClr val="009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5"/>
    <p:restoredTop sz="96327"/>
  </p:normalViewPr>
  <p:slideViewPr>
    <p:cSldViewPr snapToGrid="0">
      <p:cViewPr varScale="1">
        <p:scale>
          <a:sx n="124" d="100"/>
          <a:sy n="124" d="100"/>
        </p:scale>
        <p:origin x="744" y="168"/>
      </p:cViewPr>
      <p:guideLst>
        <p:guide orient="horz" pos="2160"/>
        <p:guide pos="7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7B479-30D3-EA45-9383-00A2D301984F}" type="datetimeFigureOut">
              <a:rPr lang="en-US" smtClean="0"/>
              <a:t>8/10/23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AF0D-A87A-0E4A-8B13-B5A6415A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7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hyperlink" Target="http://www.igb.illinois.edu/" TargetMode="External"/><Relationship Id="rId7" Type="http://schemas.openxmlformats.org/officeDocument/2006/relationships/image" Target="../media/image1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hyperlink" Target="https://twitter.com/IGBIllinois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10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18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1815F7-A80D-526D-9994-26C6ECA1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8" y="1295401"/>
            <a:ext cx="10778600" cy="2133599"/>
          </a:xfrm>
        </p:spPr>
        <p:txBody>
          <a:bodyPr anchor="b">
            <a:normAutofit/>
          </a:bodyPr>
          <a:lstStyle>
            <a:lvl1pPr algn="l">
              <a:defRPr sz="3200" cap="all" spc="150" baseline="0">
                <a:solidFill>
                  <a:srgbClr val="00AEE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4E105A-8073-1FB3-EE89-624EC6558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8" y="3655243"/>
            <a:ext cx="10778600" cy="20018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219773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7C9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1815F7-A80D-526D-9994-26C6ECA1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8" y="1295401"/>
            <a:ext cx="10778600" cy="2133599"/>
          </a:xfrm>
        </p:spPr>
        <p:txBody>
          <a:bodyPr anchor="b">
            <a:normAutofit/>
          </a:bodyPr>
          <a:lstStyle>
            <a:lvl1pPr algn="l">
              <a:defRPr sz="3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4E105A-8073-1FB3-EE89-624EC6558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8" y="3655243"/>
            <a:ext cx="10778600" cy="20018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50" baseline="0"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2470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EF23-02BF-8C40-D2E5-9166D84D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7" y="365126"/>
            <a:ext cx="10788027" cy="1030042"/>
          </a:xfrm>
        </p:spPr>
        <p:txBody>
          <a:bodyPr/>
          <a:lstStyle>
            <a:lvl1pPr>
              <a:defRPr>
                <a:solidFill>
                  <a:srgbClr val="00AEE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32C3A-4DCE-025E-78F1-CD38EE92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7" y="1542821"/>
            <a:ext cx="10788027" cy="4667250"/>
          </a:xfrm>
        </p:spPr>
        <p:txBody>
          <a:bodyPr/>
          <a:lstStyle>
            <a:lvl1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45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9763C-1975-0EEB-63B5-BE60AF65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7" y="365126"/>
            <a:ext cx="10622273" cy="1030042"/>
          </a:xfrm>
        </p:spPr>
        <p:txBody>
          <a:bodyPr/>
          <a:lstStyle>
            <a:lvl1pPr>
              <a:defRPr>
                <a:solidFill>
                  <a:srgbClr val="00AEE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60566-DC7F-85C5-BD0B-0E0516584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527" y="1547846"/>
            <a:ext cx="5288273" cy="4351338"/>
          </a:xfrm>
        </p:spPr>
        <p:txBody>
          <a:bodyPr/>
          <a:lstStyle>
            <a:lvl1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258CF-366E-37F4-82E8-EEE30DD83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7846"/>
            <a:ext cx="5181600" cy="4351338"/>
          </a:xfrm>
        </p:spPr>
        <p:txBody>
          <a:bodyPr/>
          <a:lstStyle>
            <a:lvl1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182A4A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57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20FA-9DD2-9650-CCFB-55059743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7" y="365125"/>
            <a:ext cx="10797454" cy="1030043"/>
          </a:xfrm>
        </p:spPr>
        <p:txBody>
          <a:bodyPr/>
          <a:lstStyle>
            <a:lvl1pPr>
              <a:defRPr>
                <a:solidFill>
                  <a:srgbClr val="00AEE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6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28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D20C13-706D-EEF3-DC5C-E716AD386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4006735" cy="276013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7B12693-E176-E956-71A3-14FA13A4EB0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72814" y="2760132"/>
            <a:ext cx="2923186" cy="20458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2F974-7C1E-F402-7747-E40EE9545837}"/>
              </a:ext>
            </a:extLst>
          </p:cNvPr>
          <p:cNvSpPr/>
          <p:nvPr userDrawn="1"/>
        </p:nvSpPr>
        <p:spPr>
          <a:xfrm>
            <a:off x="-1" y="2760132"/>
            <a:ext cx="3172815" cy="2045887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2744442-AEB5-CD44-E8A0-E4F5AE80A7B3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971375" y="2984269"/>
            <a:ext cx="1055717" cy="1612669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Unit head picture in </a:t>
            </a:r>
            <a:r>
              <a:rPr lang="en-US" dirty="0" err="1"/>
              <a:t>bw</a:t>
            </a:r>
            <a:r>
              <a:rPr lang="en-US" dirty="0"/>
              <a:t> with name/title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F6B479B-6B5B-AD46-7B31-75095A0A17E7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222858" y="2961134"/>
            <a:ext cx="1655819" cy="1635804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5267739-5AFD-F40A-BFC5-67C47CEAADC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006735" y="1"/>
            <a:ext cx="2089266" cy="276013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1F97BB4-5AA4-93D9-0349-945F181CF066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557848" y="4806019"/>
            <a:ext cx="2538152" cy="16126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4115146-B1C3-8995-C06C-FCBEEF18D1E3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2169622" y="4806019"/>
            <a:ext cx="1388225" cy="16126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F09A71D-ABD3-60B5-87F5-2A6661904F52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-3" y="4806019"/>
            <a:ext cx="2169625" cy="161266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ADF9D1-5B04-E5FF-3285-4822DC6F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240" y="457200"/>
            <a:ext cx="5029789" cy="1421476"/>
          </a:xfrm>
        </p:spPr>
        <p:txBody>
          <a:bodyPr anchor="t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327D832-9EAD-3409-DB80-C953BEF84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240" y="2057399"/>
            <a:ext cx="5029789" cy="38644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51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5205-CAC8-8505-0249-8E382A91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240" y="457200"/>
            <a:ext cx="5029789" cy="1600200"/>
          </a:xfrm>
        </p:spPr>
        <p:txBody>
          <a:bodyPr anchor="t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61F351-E19B-9531-6006-6F0992D00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096000" cy="640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63752-EF57-E1AB-89C3-8F4356A19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240" y="2057399"/>
            <a:ext cx="5029789" cy="38644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38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F372A0-ED05-4585-8B5D-8946CDD71D04}"/>
              </a:ext>
            </a:extLst>
          </p:cNvPr>
          <p:cNvSpPr/>
          <p:nvPr userDrawn="1"/>
        </p:nvSpPr>
        <p:spPr>
          <a:xfrm>
            <a:off x="0" y="0"/>
            <a:ext cx="931025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7C5FBA-C895-D213-8685-B84C9D1A2119}"/>
              </a:ext>
            </a:extLst>
          </p:cNvPr>
          <p:cNvSpPr/>
          <p:nvPr userDrawn="1"/>
        </p:nvSpPr>
        <p:spPr>
          <a:xfrm>
            <a:off x="9310255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BDB423-C10B-3A11-48B0-B37AFD391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866" y="1578505"/>
            <a:ext cx="7414339" cy="2798762"/>
          </a:xfrm>
        </p:spPr>
        <p:txBody>
          <a:bodyPr/>
          <a:lstStyle>
            <a:lvl1pPr>
              <a:defRPr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write a personal message</a:t>
            </a:r>
          </a:p>
        </p:txBody>
      </p:sp>
      <p:pic>
        <p:nvPicPr>
          <p:cNvPr id="5" name="Picture 4" descr="IGB_url.png">
            <a:extLst>
              <a:ext uri="{FF2B5EF4-FFF2-40B4-BE49-F238E27FC236}">
                <a16:creationId xmlns:a16="http://schemas.microsoft.com/office/drawing/2014/main" id="{6584A82A-51C5-6486-48D1-908A73DD63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31" y="1824023"/>
            <a:ext cx="810768" cy="725424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69FC02D6-9E05-382C-65D6-24778FFE7AFC}"/>
              </a:ext>
            </a:extLst>
          </p:cNvPr>
          <p:cNvSpPr txBox="1"/>
          <p:nvPr userDrawn="1"/>
        </p:nvSpPr>
        <p:spPr>
          <a:xfrm>
            <a:off x="9905999" y="2489200"/>
            <a:ext cx="166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>
                <a:solidFill>
                  <a:srgbClr val="182A4A"/>
                </a:solidFill>
                <a:latin typeface="Century Gothic"/>
                <a:cs typeface="Century Gothic"/>
              </a:rPr>
              <a:t>igb.illinois.edu</a:t>
            </a:r>
            <a:endParaRPr lang="en-US" sz="1400" spc="5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ED6D5A-7F4C-1597-2A46-8D2ECC2CF2EF}"/>
              </a:ext>
            </a:extLst>
          </p:cNvPr>
          <p:cNvCxnSpPr/>
          <p:nvPr userDrawn="1"/>
        </p:nvCxnSpPr>
        <p:spPr>
          <a:xfrm>
            <a:off x="9990666" y="3149600"/>
            <a:ext cx="1794934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GB_twitter.png">
            <a:extLst>
              <a:ext uri="{FF2B5EF4-FFF2-40B4-BE49-F238E27FC236}">
                <a16:creationId xmlns:a16="http://schemas.microsoft.com/office/drawing/2014/main" id="{7C9551A9-BF43-3987-763B-B9C9CB6982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306" y="3402246"/>
            <a:ext cx="593093" cy="526702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id="{13B14206-EB1D-5E2F-0E76-F17262E675F5}"/>
              </a:ext>
            </a:extLst>
          </p:cNvPr>
          <p:cNvSpPr txBox="1"/>
          <p:nvPr userDrawn="1"/>
        </p:nvSpPr>
        <p:spPr>
          <a:xfrm>
            <a:off x="9889065" y="3877731"/>
            <a:ext cx="1667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>
                <a:solidFill>
                  <a:srgbClr val="182A4A"/>
                </a:solidFill>
                <a:latin typeface="Century Gothic"/>
                <a:cs typeface="Century Gothic"/>
              </a:rPr>
              <a:t>@</a:t>
            </a:r>
            <a:r>
              <a:rPr lang="en-US" sz="1400" spc="50" dirty="0" err="1">
                <a:solidFill>
                  <a:srgbClr val="182A4A"/>
                </a:solidFill>
                <a:latin typeface="Century Gothic"/>
                <a:cs typeface="Century Gothic"/>
              </a:rPr>
              <a:t>IGBIllinois</a:t>
            </a:r>
            <a:endParaRPr lang="en-US" sz="1400" spc="5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B84132-36D7-0ADF-E9A5-283D798F25FF}"/>
              </a:ext>
            </a:extLst>
          </p:cNvPr>
          <p:cNvCxnSpPr/>
          <p:nvPr userDrawn="1"/>
        </p:nvCxnSpPr>
        <p:spPr>
          <a:xfrm>
            <a:off x="9990666" y="4487333"/>
            <a:ext cx="1794934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GB_email.png">
            <a:extLst>
              <a:ext uri="{FF2B5EF4-FFF2-40B4-BE49-F238E27FC236}">
                <a16:creationId xmlns:a16="http://schemas.microsoft.com/office/drawing/2014/main" id="{6113C008-6EAB-4716-CAA3-450CAA635B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31" y="4739979"/>
            <a:ext cx="1115568" cy="7254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F99768-AF0A-2672-DEE6-DE7D06AA7A41}"/>
              </a:ext>
            </a:extLst>
          </p:cNvPr>
          <p:cNvSpPr txBox="1"/>
          <p:nvPr userDrawn="1"/>
        </p:nvSpPr>
        <p:spPr>
          <a:xfrm>
            <a:off x="9889063" y="5495514"/>
            <a:ext cx="2057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>
                <a:solidFill>
                  <a:srgbClr val="182A4A"/>
                </a:solidFill>
                <a:latin typeface="Century Gothic"/>
                <a:cs typeface="Century Gothic"/>
              </a:rPr>
              <a:t>info-igb@illinois.edu</a:t>
            </a:r>
            <a:endParaRPr lang="en-US" sz="1400" spc="5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A834EC-C01E-B03A-F9F1-C63E64C608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29915" y="3509502"/>
            <a:ext cx="339257" cy="339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9C0628-F52F-B0A8-25AB-0487438D53C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05490" y="3509502"/>
            <a:ext cx="339257" cy="339257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50F8588-97AC-B951-2BA7-67FDA88BF67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2865" y="5381090"/>
            <a:ext cx="2477039" cy="6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7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6F96-BB6B-C21C-FA3D-E2087054B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119"/>
            <a:ext cx="9144000" cy="2133599"/>
          </a:xfrm>
        </p:spPr>
        <p:txBody>
          <a:bodyPr anchor="b">
            <a:normAutofit/>
          </a:bodyPr>
          <a:lstStyle>
            <a:lvl1pPr algn="ctr">
              <a:defRPr sz="4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2B422-F4DE-8F87-376C-D03A0611CD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718"/>
            <a:ext cx="9144000" cy="200183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3218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38F4B3-722E-B840-AB98-576E421F6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119"/>
            <a:ext cx="9144000" cy="2133599"/>
          </a:xfrm>
        </p:spPr>
        <p:txBody>
          <a:bodyPr anchor="b">
            <a:normAutofit/>
          </a:bodyPr>
          <a:lstStyle>
            <a:lvl1pPr algn="ctr">
              <a:defRPr sz="4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18DB6CC-E320-4A69-C852-D87CC2D280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718"/>
            <a:ext cx="9144000" cy="200183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058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A72A21D-2F79-E8BE-7DCB-D70E5B5C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1119"/>
            <a:ext cx="9144000" cy="2133599"/>
          </a:xfrm>
        </p:spPr>
        <p:txBody>
          <a:bodyPr anchor="b">
            <a:normAutofit/>
          </a:bodyPr>
          <a:lstStyle>
            <a:lvl1pPr algn="ctr">
              <a:defRPr sz="4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E60AB7-DC2A-0A8D-7D19-13918E7AA5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44718"/>
            <a:ext cx="9144000" cy="200183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Presenter Title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484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6E34B1-DED1-80CD-BAA0-014A81773475}"/>
              </a:ext>
            </a:extLst>
          </p:cNvPr>
          <p:cNvSpPr txBox="1"/>
          <p:nvPr userDrawn="1"/>
        </p:nvSpPr>
        <p:spPr>
          <a:xfrm>
            <a:off x="948015" y="2680259"/>
            <a:ext cx="12796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kern="0" spc="200" dirty="0">
                <a:solidFill>
                  <a:srgbClr val="182A4A"/>
                </a:solidFill>
                <a:latin typeface="Century Gothic" panose="020B0502020202020204" pitchFamily="34" charset="0"/>
                <a:cs typeface="Century Gothic"/>
              </a:rPr>
              <a:t>IGB 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3D9C5-439E-6A3F-EC11-3523FF987480}"/>
              </a:ext>
            </a:extLst>
          </p:cNvPr>
          <p:cNvSpPr txBox="1"/>
          <p:nvPr userDrawn="1"/>
        </p:nvSpPr>
        <p:spPr>
          <a:xfrm>
            <a:off x="837398" y="3146691"/>
            <a:ext cx="969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15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TO ADVANCE LIFE SCIENCE RESEARCH AND STIMULATE BIOECONOMIC DEVELOPMENT.</a:t>
            </a:r>
          </a:p>
        </p:txBody>
      </p:sp>
    </p:spTree>
    <p:extLst>
      <p:ext uri="{BB962C8B-B14F-4D97-AF65-F5344CB8AC3E}">
        <p14:creationId xmlns:p14="http://schemas.microsoft.com/office/powerpoint/2010/main" val="325845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182A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F2C0-136D-F28E-0F5E-7972E639763C}"/>
              </a:ext>
            </a:extLst>
          </p:cNvPr>
          <p:cNvSpPr txBox="1"/>
          <p:nvPr userDrawn="1"/>
        </p:nvSpPr>
        <p:spPr>
          <a:xfrm>
            <a:off x="948015" y="926614"/>
            <a:ext cx="103135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0" kern="0" spc="200" dirty="0">
                <a:solidFill>
                  <a:schemeClr val="tx1"/>
                </a:solidFill>
                <a:latin typeface="Century Gothic"/>
                <a:cs typeface="Century Gothic"/>
              </a:rPr>
              <a:t>IGB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7682A9-3620-13D9-6AD4-7E90B61C443E}"/>
              </a:ext>
            </a:extLst>
          </p:cNvPr>
          <p:cNvSpPr txBox="1"/>
          <p:nvPr userDrawn="1"/>
        </p:nvSpPr>
        <p:spPr>
          <a:xfrm>
            <a:off x="948015" y="4998254"/>
            <a:ext cx="103135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00" b="0" kern="0" spc="200" dirty="0">
                <a:solidFill>
                  <a:schemeClr val="tx1"/>
                </a:solidFill>
                <a:latin typeface="Century Gothic"/>
                <a:cs typeface="Century Gothic"/>
              </a:rPr>
              <a:t>IGB RESEARCH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37D55-1328-3AC1-DEF6-4F94259DC14C}"/>
              </a:ext>
            </a:extLst>
          </p:cNvPr>
          <p:cNvSpPr txBox="1"/>
          <p:nvPr userDrawn="1"/>
        </p:nvSpPr>
        <p:spPr>
          <a:xfrm>
            <a:off x="2762103" y="2505230"/>
            <a:ext cx="1934982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35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LICENSES OPTIONED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514FA6-006A-93ED-3AE6-B0D106D2FDFC}"/>
              </a:ext>
            </a:extLst>
          </p:cNvPr>
          <p:cNvSpPr txBox="1"/>
          <p:nvPr userDrawn="1"/>
        </p:nvSpPr>
        <p:spPr>
          <a:xfrm>
            <a:off x="5114080" y="2505230"/>
            <a:ext cx="162484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34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PATENTS ISSUED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0872FE-C59E-D6DC-F8FB-326E0884DC8E}"/>
              </a:ext>
            </a:extLst>
          </p:cNvPr>
          <p:cNvSpPr txBox="1"/>
          <p:nvPr userDrawn="1"/>
        </p:nvSpPr>
        <p:spPr>
          <a:xfrm>
            <a:off x="7232311" y="2505230"/>
            <a:ext cx="2018120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22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START-UP &amp; </a:t>
            </a:r>
            <a:b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SMALL COMPANIES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35F5EC-92EF-488E-06FF-B8B8DBBAE9F1}"/>
              </a:ext>
            </a:extLst>
          </p:cNvPr>
          <p:cNvSpPr txBox="1"/>
          <p:nvPr userDrawn="1"/>
        </p:nvSpPr>
        <p:spPr>
          <a:xfrm>
            <a:off x="9557538" y="2505230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155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PATENT APPLICATIONS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ED0BD7-39ED-BE6E-7513-700E99DE506A}"/>
              </a:ext>
            </a:extLst>
          </p:cNvPr>
          <p:cNvSpPr txBox="1"/>
          <p:nvPr userDrawn="1"/>
        </p:nvSpPr>
        <p:spPr>
          <a:xfrm>
            <a:off x="2762103" y="3604047"/>
            <a:ext cx="101371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93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FACULTY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FA912D-0877-A302-6D7E-780A01534516}"/>
              </a:ext>
            </a:extLst>
          </p:cNvPr>
          <p:cNvSpPr txBox="1"/>
          <p:nvPr userDrawn="1"/>
        </p:nvSpPr>
        <p:spPr>
          <a:xfrm>
            <a:off x="4047512" y="3604047"/>
            <a:ext cx="1129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121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FACULTY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AFFILIATES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B248D05-F7DA-B14A-8305-E1EC3D09DD5B}"/>
              </a:ext>
            </a:extLst>
          </p:cNvPr>
          <p:cNvSpPr txBox="1"/>
          <p:nvPr userDrawn="1"/>
        </p:nvSpPr>
        <p:spPr>
          <a:xfrm>
            <a:off x="5448239" y="3604047"/>
            <a:ext cx="134033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131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POSTDOCTORAL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RESEARCHERS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3A2F6C-B5FC-B2EC-FA43-ABC420EE4AF3}"/>
              </a:ext>
            </a:extLst>
          </p:cNvPr>
          <p:cNvSpPr txBox="1"/>
          <p:nvPr userDrawn="1"/>
        </p:nvSpPr>
        <p:spPr>
          <a:xfrm>
            <a:off x="7060262" y="3604047"/>
            <a:ext cx="107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262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GRADUATE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STUDENTS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8432A5-3F6B-E0D4-5170-11B55933F170}"/>
              </a:ext>
            </a:extLst>
          </p:cNvPr>
          <p:cNvSpPr txBox="1"/>
          <p:nvPr userDrawn="1"/>
        </p:nvSpPr>
        <p:spPr>
          <a:xfrm>
            <a:off x="8407944" y="3604047"/>
            <a:ext cx="1474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114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UNDERGRADUATE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STUDENTS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AAB6D5-9992-6E56-F429-BAC351CA3B93}"/>
              </a:ext>
            </a:extLst>
          </p:cNvPr>
          <p:cNvSpPr txBox="1"/>
          <p:nvPr userDrawn="1"/>
        </p:nvSpPr>
        <p:spPr>
          <a:xfrm>
            <a:off x="2762103" y="1404943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2007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INSTITUTE ESTABLISHED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19B7AA-9837-7703-0DC0-3C60E35D3B89}"/>
              </a:ext>
            </a:extLst>
          </p:cNvPr>
          <p:cNvSpPr txBox="1"/>
          <p:nvPr userDrawn="1"/>
        </p:nvSpPr>
        <p:spPr>
          <a:xfrm>
            <a:off x="5114080" y="1404943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593%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14</a:t>
            </a:r>
            <a:r>
              <a:rPr lang="en-US" sz="850" kern="0" spc="200" baseline="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YEAR ROI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75C6D6-3C40-FFBA-769C-E75CDA499A00}"/>
              </a:ext>
            </a:extLst>
          </p:cNvPr>
          <p:cNvSpPr txBox="1"/>
          <p:nvPr userDrawn="1"/>
        </p:nvSpPr>
        <p:spPr>
          <a:xfrm>
            <a:off x="7232311" y="1404943"/>
            <a:ext cx="2138189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$520M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TOTAL FUNDING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3C4A5E-938D-BE9E-064E-15D85E2B8BAC}"/>
              </a:ext>
            </a:extLst>
          </p:cNvPr>
          <p:cNvSpPr txBox="1"/>
          <p:nvPr userDrawn="1"/>
        </p:nvSpPr>
        <p:spPr>
          <a:xfrm>
            <a:off x="9557538" y="1404943"/>
            <a:ext cx="1376026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5Y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REVIEW CYCLE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091211-141A-E195-4C6C-DDEC0246CA94}"/>
              </a:ext>
            </a:extLst>
          </p:cNvPr>
          <p:cNvSpPr txBox="1"/>
          <p:nvPr userDrawn="1"/>
        </p:nvSpPr>
        <p:spPr>
          <a:xfrm>
            <a:off x="10168456" y="3604047"/>
            <a:ext cx="1191761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500" spc="300" dirty="0">
                <a:solidFill>
                  <a:srgbClr val="00AEEF"/>
                </a:solidFill>
                <a:latin typeface="Century Gothic"/>
                <a:cs typeface="Century Gothic"/>
              </a:rPr>
              <a:t>15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VISITING </a:t>
            </a:r>
            <a:b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RESEARCHERS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5AC80B2-BFCD-880B-1348-37B25CAAEB8A}"/>
              </a:ext>
            </a:extLst>
          </p:cNvPr>
          <p:cNvSpPr txBox="1"/>
          <p:nvPr userDrawn="1"/>
        </p:nvSpPr>
        <p:spPr>
          <a:xfrm>
            <a:off x="3253329" y="5538971"/>
            <a:ext cx="101371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HEALTH &amp;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WELLNESS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B3A49B-3FCB-58BF-4ECF-DE30CB2BAC23}"/>
              </a:ext>
            </a:extLst>
          </p:cNvPr>
          <p:cNvSpPr txBox="1"/>
          <p:nvPr userDrawn="1"/>
        </p:nvSpPr>
        <p:spPr>
          <a:xfrm>
            <a:off x="5234297" y="5538971"/>
            <a:ext cx="137602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TECHNOLOGY &amp;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SOCIETY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DFC552-C952-58DD-4A21-3A4D413001AA}"/>
              </a:ext>
            </a:extLst>
          </p:cNvPr>
          <p:cNvSpPr txBox="1"/>
          <p:nvPr userDrawn="1"/>
        </p:nvSpPr>
        <p:spPr>
          <a:xfrm>
            <a:off x="7636760" y="5538971"/>
            <a:ext cx="137602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AGRICULTURE &amp;</a:t>
            </a:r>
          </a:p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ENVIRONMENT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4C786EB-3165-D297-C705-8E15A3F3C7A5}"/>
              </a:ext>
            </a:extLst>
          </p:cNvPr>
          <p:cNvSpPr txBox="1"/>
          <p:nvPr userDrawn="1"/>
        </p:nvSpPr>
        <p:spPr>
          <a:xfrm>
            <a:off x="10162434" y="5623609"/>
            <a:ext cx="1376026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850" kern="0" spc="200" dirty="0">
                <a:solidFill>
                  <a:schemeClr val="bg1"/>
                </a:solidFill>
                <a:latin typeface="Century Gothic"/>
                <a:cs typeface="Century Gothic"/>
              </a:rPr>
              <a:t>FUNDAMENTAL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3C0646D7-FD2C-9FEE-AA6D-677634A21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0802" y="5568727"/>
            <a:ext cx="329184" cy="32918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7C30C25-3745-DE29-FCE9-A00449D81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28567" y="5568727"/>
            <a:ext cx="372661" cy="3291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6D874F5-35E9-9AC4-5651-E85466720C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9451" y="5569197"/>
            <a:ext cx="387275" cy="3291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56AC7C9-642C-904A-847E-2622E51886C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88043" y="5594569"/>
            <a:ext cx="44644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4BACB-3FAD-E92A-8557-EC160A468A80}"/>
              </a:ext>
            </a:extLst>
          </p:cNvPr>
          <p:cNvSpPr txBox="1"/>
          <p:nvPr userDrawn="1"/>
        </p:nvSpPr>
        <p:spPr>
          <a:xfrm>
            <a:off x="731528" y="936767"/>
            <a:ext cx="28318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spc="200" dirty="0">
                <a:solidFill>
                  <a:srgbClr val="182A4A"/>
                </a:solidFill>
                <a:latin typeface="Century Gothic" panose="020B0502020202020204" pitchFamily="34" charset="0"/>
              </a:rPr>
              <a:t>GENOMIC-POWERED SOLUTIONS</a:t>
            </a:r>
            <a:endParaRPr lang="en-US" sz="1000" kern="0" spc="20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62695-2AA4-D575-8CB5-ACB30870B873}"/>
              </a:ext>
            </a:extLst>
          </p:cNvPr>
          <p:cNvSpPr txBox="1"/>
          <p:nvPr userDrawn="1"/>
        </p:nvSpPr>
        <p:spPr>
          <a:xfrm>
            <a:off x="731528" y="1226327"/>
            <a:ext cx="237788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spc="200" dirty="0">
                <a:solidFill>
                  <a:srgbClr val="182A4A"/>
                </a:solidFill>
                <a:latin typeface="Century Gothic" panose="020B0502020202020204" pitchFamily="34" charset="0"/>
              </a:rPr>
              <a:t>TO SOCIETAL CHALLENGES</a:t>
            </a:r>
            <a:endParaRPr lang="en-US" sz="1000" kern="0" spc="200" dirty="0">
              <a:solidFill>
                <a:srgbClr val="182A4A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31F143-F50F-10AA-CEAB-75C95C319EBC}"/>
              </a:ext>
            </a:extLst>
          </p:cNvPr>
          <p:cNvSpPr txBox="1"/>
          <p:nvPr userDrawn="1"/>
        </p:nvSpPr>
        <p:spPr>
          <a:xfrm>
            <a:off x="731528" y="642509"/>
            <a:ext cx="2377885" cy="246221"/>
          </a:xfrm>
          <a:prstGeom prst="rect">
            <a:avLst/>
          </a:prstGeom>
          <a:solidFill>
            <a:srgbClr val="182A4A"/>
          </a:solidFill>
        </p:spPr>
        <p:txBody>
          <a:bodyPr wrap="square" rtlCol="0">
            <a:spAutoFit/>
          </a:bodyPr>
          <a:lstStyle/>
          <a:p>
            <a:r>
              <a:rPr lang="en-US" sz="1000" kern="0" spc="200" dirty="0">
                <a:solidFill>
                  <a:srgbClr val="FFFFFF"/>
                </a:solidFill>
                <a:latin typeface="Century Gothic"/>
                <a:cs typeface="Century Gothic"/>
              </a:rPr>
              <a:t>IGB RESEARCH PORTFOLIO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E2E18-223D-ED7F-A388-EDAE2FF5D6C4}"/>
              </a:ext>
            </a:extLst>
          </p:cNvPr>
          <p:cNvSpPr txBox="1"/>
          <p:nvPr userDrawn="1"/>
        </p:nvSpPr>
        <p:spPr>
          <a:xfrm>
            <a:off x="7150676" y="322894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Tissue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A11B9-C322-FC79-D4BA-392E69D96A57}"/>
              </a:ext>
            </a:extLst>
          </p:cNvPr>
          <p:cNvSpPr txBox="1"/>
          <p:nvPr userDrawn="1"/>
        </p:nvSpPr>
        <p:spPr>
          <a:xfrm>
            <a:off x="6395590" y="1861281"/>
            <a:ext cx="1432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Faster, More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Affordable Diagnostics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7D35A-1E1C-2FDB-FC8D-823E650C197A}"/>
              </a:ext>
            </a:extLst>
          </p:cNvPr>
          <p:cNvSpPr txBox="1"/>
          <p:nvPr userDrawn="1"/>
        </p:nvSpPr>
        <p:spPr>
          <a:xfrm>
            <a:off x="6717705" y="133675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Predictive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91663-D00B-40C2-B94A-4A1322347948}"/>
              </a:ext>
            </a:extLst>
          </p:cNvPr>
          <p:cNvSpPr txBox="1"/>
          <p:nvPr userDrawn="1"/>
        </p:nvSpPr>
        <p:spPr>
          <a:xfrm>
            <a:off x="4668578" y="1362459"/>
            <a:ext cx="10775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Personalized 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Cancer 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Treatments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027A5-51EC-A0CC-53FA-0AA4529DF56D}"/>
              </a:ext>
            </a:extLst>
          </p:cNvPr>
          <p:cNvSpPr txBox="1"/>
          <p:nvPr userDrawn="1"/>
        </p:nvSpPr>
        <p:spPr>
          <a:xfrm>
            <a:off x="3906890" y="2612656"/>
            <a:ext cx="1327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Novel Antibiotics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B6F58E-95C5-96B8-F20C-C65DB757DF4E}"/>
              </a:ext>
            </a:extLst>
          </p:cNvPr>
          <p:cNvSpPr txBox="1"/>
          <p:nvPr userDrawn="1"/>
        </p:nvSpPr>
        <p:spPr>
          <a:xfrm>
            <a:off x="3781622" y="2949954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Custom 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Microbiomes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9D949-D46D-89C6-579F-5C43F29B0E3B}"/>
              </a:ext>
            </a:extLst>
          </p:cNvPr>
          <p:cNvSpPr txBox="1"/>
          <p:nvPr userDrawn="1"/>
        </p:nvSpPr>
        <p:spPr>
          <a:xfrm>
            <a:off x="3781622" y="3457946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Food Security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FF1ADB-F02E-A7BC-3B8D-D7647AC0FCF8}"/>
              </a:ext>
            </a:extLst>
          </p:cNvPr>
          <p:cNvSpPr txBox="1"/>
          <p:nvPr userDrawn="1"/>
        </p:nvSpPr>
        <p:spPr>
          <a:xfrm>
            <a:off x="5620852" y="4402220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Biofoundries</a:t>
            </a:r>
            <a:endParaRPr lang="en-US" sz="1000" spc="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5C5CA1-233E-24D7-08AB-56FE34F3540B}"/>
              </a:ext>
            </a:extLst>
          </p:cNvPr>
          <p:cNvSpPr txBox="1"/>
          <p:nvPr userDrawn="1"/>
        </p:nvSpPr>
        <p:spPr>
          <a:xfrm>
            <a:off x="4765970" y="4745958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Novel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Bioproducts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6C7FE-B550-8F6F-2719-4702B67C2460}"/>
              </a:ext>
            </a:extLst>
          </p:cNvPr>
          <p:cNvSpPr txBox="1"/>
          <p:nvPr userDrawn="1"/>
        </p:nvSpPr>
        <p:spPr>
          <a:xfrm>
            <a:off x="6192814" y="4779472"/>
            <a:ext cx="157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Complex </a:t>
            </a:r>
            <a:b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Biosystems Modeling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5686E-20DD-A02D-BD88-EADE0E7EB0C9}"/>
              </a:ext>
            </a:extLst>
          </p:cNvPr>
          <p:cNvSpPr txBox="1"/>
          <p:nvPr userDrawn="1"/>
        </p:nvSpPr>
        <p:spPr>
          <a:xfrm>
            <a:off x="5424982" y="5310613"/>
            <a:ext cx="1342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Sustainable Fuels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657AB-B97A-2B63-08B8-3B9933F2E952}"/>
              </a:ext>
            </a:extLst>
          </p:cNvPr>
          <p:cNvSpPr txBox="1"/>
          <p:nvPr userDrawn="1"/>
        </p:nvSpPr>
        <p:spPr>
          <a:xfrm>
            <a:off x="7111871" y="2857747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Genomic Security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6C8A1C-52FD-9FF3-DB93-5E2578FFC00A}"/>
              </a:ext>
            </a:extLst>
          </p:cNvPr>
          <p:cNvSpPr txBox="1"/>
          <p:nvPr userDrawn="1"/>
        </p:nvSpPr>
        <p:spPr>
          <a:xfrm>
            <a:off x="4044745" y="2067963"/>
            <a:ext cx="1051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Pandemic Responses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E3B644-5FBD-7AA9-85D0-0066A1101FD7}"/>
              </a:ext>
            </a:extLst>
          </p:cNvPr>
          <p:cNvSpPr txBox="1"/>
          <p:nvPr userDrawn="1"/>
        </p:nvSpPr>
        <p:spPr>
          <a:xfrm>
            <a:off x="7327569" y="2326606"/>
            <a:ext cx="110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Pandemic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Preparedness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53BF3-7AC6-B1FA-BA31-270F6881E152}"/>
              </a:ext>
            </a:extLst>
          </p:cNvPr>
          <p:cNvSpPr txBox="1"/>
          <p:nvPr userDrawn="1"/>
        </p:nvSpPr>
        <p:spPr>
          <a:xfrm>
            <a:off x="5091672" y="2067963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Brain &amp; </a:t>
            </a:r>
          </a:p>
          <a:p>
            <a:r>
              <a:rPr lang="en-US" sz="1000" spc="50" dirty="0">
                <a:solidFill>
                  <a:schemeClr val="bg1"/>
                </a:solidFill>
                <a:latin typeface="Century Gothic" panose="020B0502020202020204" pitchFamily="34" charset="0"/>
              </a:rPr>
              <a:t>Behavior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A1D58-31DE-11CE-F4B6-F16D18763D09}"/>
              </a:ext>
            </a:extLst>
          </p:cNvPr>
          <p:cNvSpPr txBox="1"/>
          <p:nvPr userDrawn="1"/>
        </p:nvSpPr>
        <p:spPr>
          <a:xfrm>
            <a:off x="515981" y="4952725"/>
            <a:ext cx="24018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spc="50" dirty="0">
                <a:solidFill>
                  <a:srgbClr val="182A4A"/>
                </a:solidFill>
                <a:latin typeface="Century Gothic" panose="020B0502020202020204" pitchFamily="34" charset="0"/>
              </a:rPr>
              <a:t>Fundamental Research </a:t>
            </a:r>
          </a:p>
          <a:p>
            <a:r>
              <a:rPr lang="en-US" sz="1100" spc="50" dirty="0">
                <a:solidFill>
                  <a:srgbClr val="182A4A"/>
                </a:solidFill>
                <a:latin typeface="Century Gothic" panose="020B0502020202020204" pitchFamily="34" charset="0"/>
              </a:rPr>
              <a:t>Expands the horizons of </a:t>
            </a:r>
            <a:br>
              <a:rPr lang="en-US" sz="1100" spc="50" dirty="0">
                <a:solidFill>
                  <a:srgbClr val="182A4A"/>
                </a:solidFill>
                <a:latin typeface="Century Gothic" panose="020B0502020202020204" pitchFamily="34" charset="0"/>
              </a:rPr>
            </a:br>
            <a:r>
              <a:rPr lang="en-US" sz="1100" spc="50" dirty="0">
                <a:solidFill>
                  <a:srgbClr val="182A4A"/>
                </a:solidFill>
                <a:latin typeface="Century Gothic" panose="020B0502020202020204" pitchFamily="34" charset="0"/>
              </a:rPr>
              <a:t>human knowledge, revealing new realms of scientific possibility in every arena.</a:t>
            </a:r>
          </a:p>
        </p:txBody>
      </p:sp>
    </p:spTree>
    <p:extLst>
      <p:ext uri="{BB962C8B-B14F-4D97-AF65-F5344CB8AC3E}">
        <p14:creationId xmlns:p14="http://schemas.microsoft.com/office/powerpoint/2010/main" val="336044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7C9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A0BF1F06-2A45-CCE1-4BA4-25DC3F69A384}"/>
              </a:ext>
            </a:extLst>
          </p:cNvPr>
          <p:cNvSpPr txBox="1"/>
          <p:nvPr userDrawn="1"/>
        </p:nvSpPr>
        <p:spPr>
          <a:xfrm>
            <a:off x="731528" y="642509"/>
            <a:ext cx="2369891" cy="246221"/>
          </a:xfrm>
          <a:prstGeom prst="rect">
            <a:avLst/>
          </a:prstGeom>
          <a:solidFill>
            <a:srgbClr val="182A4A"/>
          </a:solidFill>
        </p:spPr>
        <p:txBody>
          <a:bodyPr wrap="square" rtlCol="0">
            <a:spAutoFit/>
          </a:bodyPr>
          <a:lstStyle/>
          <a:p>
            <a:r>
              <a:rPr lang="en-US" sz="1000" kern="0" spc="200" dirty="0">
                <a:solidFill>
                  <a:srgbClr val="FFFFFF"/>
                </a:solidFill>
                <a:latin typeface="Century Gothic"/>
                <a:cs typeface="Century Gothic"/>
              </a:rPr>
              <a:t>IGB RESEARCH PORTFOLIO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98E4A0-8E9A-EC9F-A3C7-0A34AD2EB2AD}"/>
              </a:ext>
            </a:extLst>
          </p:cNvPr>
          <p:cNvSpPr txBox="1"/>
          <p:nvPr userDrawn="1"/>
        </p:nvSpPr>
        <p:spPr>
          <a:xfrm>
            <a:off x="731528" y="938474"/>
            <a:ext cx="45471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spc="200" dirty="0">
                <a:solidFill>
                  <a:srgbClr val="182A4A"/>
                </a:solidFill>
                <a:latin typeface="Century Gothic" panose="020B0502020202020204" pitchFamily="34" charset="0"/>
              </a:rPr>
              <a:t>ONGOING STRATEGIC PARTNERSHIPS AND INITIATVES</a:t>
            </a:r>
          </a:p>
        </p:txBody>
      </p:sp>
    </p:spTree>
    <p:extLst>
      <p:ext uri="{BB962C8B-B14F-4D97-AF65-F5344CB8AC3E}">
        <p14:creationId xmlns:p14="http://schemas.microsoft.com/office/powerpoint/2010/main" val="246684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D1815F7-A80D-526D-9994-26C6ECA14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8" y="1295401"/>
            <a:ext cx="10778600" cy="2133599"/>
          </a:xfrm>
        </p:spPr>
        <p:txBody>
          <a:bodyPr anchor="b">
            <a:normAutofit/>
          </a:bodyPr>
          <a:lstStyle>
            <a:lvl1pPr algn="l">
              <a:defRPr sz="320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4E105A-8073-1FB3-EE89-624EC6558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8" y="3655243"/>
            <a:ext cx="10778600" cy="200183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50" baseline="0">
                <a:solidFill>
                  <a:srgbClr val="182A4A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10487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D9824-54B1-D2BE-8363-93845DC1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ED547-57B1-9FBC-146B-069B96FEB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3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0" r:id="rId12"/>
    <p:sldLayoutId id="2147483652" r:id="rId13"/>
    <p:sldLayoutId id="2147483654" r:id="rId14"/>
    <p:sldLayoutId id="2147483655" r:id="rId15"/>
    <p:sldLayoutId id="2147483671" r:id="rId16"/>
    <p:sldLayoutId id="2147483657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2D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17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png"/><Relationship Id="rId7" Type="http://schemas.openxmlformats.org/officeDocument/2006/relationships/image" Target="../media/image2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microsoft.com/office/2007/relationships/hdphoto" Target="../media/hdphoto1.wdp"/><Relationship Id="rId9" Type="http://schemas.openxmlformats.org/officeDocument/2006/relationships/image" Target="../media/image2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83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2757-37BA-A9F7-4986-89BAE3963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6FD7D-AB3A-7C50-B86E-3058764C5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284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6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96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91E04F-8CA1-AAE5-BAD9-6CA1CC03D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49" y="1450924"/>
            <a:ext cx="1277205" cy="44572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7C72BFC-86AC-F483-FE88-975F1D57FB38}"/>
              </a:ext>
            </a:extLst>
          </p:cNvPr>
          <p:cNvSpPr txBox="1"/>
          <p:nvPr/>
        </p:nvSpPr>
        <p:spPr>
          <a:xfrm>
            <a:off x="2802587" y="1380119"/>
            <a:ext cx="5940890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20"/>
              </a:lnSpc>
              <a:defRPr/>
            </a:pPr>
            <a:r>
              <a:rPr lang="en-US" sz="1200" b="1" kern="0" spc="10" dirty="0">
                <a:solidFill>
                  <a:prstClr val="white"/>
                </a:solidFill>
                <a:latin typeface="Century Gothic" panose="020B0502020202020204" pitchFamily="34" charset="0"/>
                <a:cs typeface="Century Gothic"/>
              </a:rPr>
              <a:t>Center For Advanced Bioenergy and Bioproducts Innovation</a:t>
            </a:r>
          </a:p>
          <a:p>
            <a:pPr defTabSz="457200">
              <a:lnSpc>
                <a:spcPts val="1820"/>
              </a:lnSpc>
              <a:defRPr/>
            </a:pPr>
            <a:r>
              <a:rPr lang="en-US" sz="1200" kern="0" spc="10" dirty="0">
                <a:solidFill>
                  <a:prstClr val="white"/>
                </a:solidFill>
                <a:latin typeface="Century Gothic" panose="020B0502020202020204" pitchFamily="34" charset="0"/>
                <a:cs typeface="Century Gothic"/>
              </a:rPr>
              <a:t>Department of Energy in partnership with 16 universities and national labs 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100AAFC2-5CFD-C358-C3D5-6D7924383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49" y="4273875"/>
            <a:ext cx="1460976" cy="62052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9049C64-F718-5C41-CD84-D5BD25E7E9F6}"/>
              </a:ext>
            </a:extLst>
          </p:cNvPr>
          <p:cNvSpPr txBox="1"/>
          <p:nvPr/>
        </p:nvSpPr>
        <p:spPr>
          <a:xfrm>
            <a:off x="2795962" y="4288830"/>
            <a:ext cx="7776145" cy="69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620"/>
              </a:lnSpc>
              <a:defRPr/>
            </a:pPr>
            <a:r>
              <a:rPr lang="en-US" sz="1200" b="1" kern="0" spc="10" dirty="0">
                <a:solidFill>
                  <a:prstClr val="white"/>
                </a:solidFill>
                <a:latin typeface="Century Gothic"/>
              </a:rPr>
              <a:t>Molecule Maker Lab Institute</a:t>
            </a:r>
          </a:p>
          <a:p>
            <a:pPr defTabSz="457200">
              <a:lnSpc>
                <a:spcPts val="1620"/>
              </a:lnSpc>
              <a:defRPr/>
            </a:pPr>
            <a:r>
              <a:rPr lang="en-US" sz="1200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Interdisciplinary initiative with leaders in AI and organic synthesis with Penn State and Rochester Institute of Technology</a:t>
            </a: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79CA730-A10B-EFA3-CD9D-7EADCFB0D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78" y="6011573"/>
            <a:ext cx="580937" cy="58115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62FD164-CD6A-D953-AC34-B55EC5575083}"/>
              </a:ext>
            </a:extLst>
          </p:cNvPr>
          <p:cNvSpPr txBox="1"/>
          <p:nvPr/>
        </p:nvSpPr>
        <p:spPr>
          <a:xfrm>
            <a:off x="2802589" y="5991700"/>
            <a:ext cx="4624706" cy="53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20"/>
              </a:lnSpc>
              <a:defRPr/>
            </a:pPr>
            <a:r>
              <a:rPr lang="en-US" sz="1200" b="1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Zeiss </a:t>
            </a:r>
            <a:r>
              <a:rPr lang="en-US" sz="1200" b="1" kern="0" spc="10" dirty="0" err="1">
                <a:solidFill>
                  <a:prstClr val="white"/>
                </a:solidFill>
                <a:latin typeface="Century Gothic"/>
                <a:cs typeface="Century Gothic"/>
              </a:rPr>
              <a:t>Labs@location</a:t>
            </a:r>
            <a:r>
              <a:rPr lang="en-US" sz="1200" b="1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 Partnership </a:t>
            </a:r>
          </a:p>
          <a:p>
            <a:pPr defTabSz="457200">
              <a:lnSpc>
                <a:spcPts val="1820"/>
              </a:lnSpc>
              <a:defRPr/>
            </a:pPr>
            <a:r>
              <a:rPr lang="en-US" sz="1200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Zeiss Microscopy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C6AE30-12CD-E590-9E98-A9BC6340AA8B}"/>
              </a:ext>
            </a:extLst>
          </p:cNvPr>
          <p:cNvSpPr txBox="1"/>
          <p:nvPr/>
        </p:nvSpPr>
        <p:spPr>
          <a:xfrm>
            <a:off x="2802588" y="3607764"/>
            <a:ext cx="6239191" cy="53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20"/>
              </a:lnSpc>
              <a:defRPr/>
            </a:pPr>
            <a:r>
              <a:rPr lang="en-US" sz="1200" b="1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Microbial Systems Initiative</a:t>
            </a:r>
          </a:p>
          <a:p>
            <a:pPr defTabSz="457200">
              <a:lnSpc>
                <a:spcPts val="1820"/>
              </a:lnSpc>
              <a:defRPr/>
            </a:pPr>
            <a:r>
              <a:rPr lang="en-US" sz="1200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Campus-wide effort in partnership with 8 departments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9FD6F0-244B-95CF-8E21-78795CC9B459}"/>
              </a:ext>
            </a:extLst>
          </p:cNvPr>
          <p:cNvSpPr txBox="1"/>
          <p:nvPr/>
        </p:nvSpPr>
        <p:spPr>
          <a:xfrm>
            <a:off x="904516" y="3686807"/>
            <a:ext cx="163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b="1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MSI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2CD442-9B72-C6E9-9ED3-C896EBE2D2D2}"/>
              </a:ext>
            </a:extLst>
          </p:cNvPr>
          <p:cNvSpPr txBox="1"/>
          <p:nvPr/>
        </p:nvSpPr>
        <p:spPr>
          <a:xfrm>
            <a:off x="2785359" y="5105001"/>
            <a:ext cx="7324412" cy="76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20"/>
              </a:lnSpc>
              <a:defRPr/>
            </a:pPr>
            <a:r>
              <a:rPr lang="en-US" sz="1200" b="1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Personalized Nutrition Initiative</a:t>
            </a:r>
          </a:p>
          <a:p>
            <a:pPr defTabSz="457200">
              <a:lnSpc>
                <a:spcPts val="1820"/>
              </a:lnSpc>
              <a:defRPr/>
            </a:pPr>
            <a:r>
              <a:rPr lang="en-US" sz="1200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Partnership between IGB and the College of Agricultural, Consumer and Environmental Sciences (ACES)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D64608-8044-99C7-5862-6A9A2CCDFD37}"/>
              </a:ext>
            </a:extLst>
          </p:cNvPr>
          <p:cNvSpPr txBox="1"/>
          <p:nvPr/>
        </p:nvSpPr>
        <p:spPr>
          <a:xfrm>
            <a:off x="904515" y="5272710"/>
            <a:ext cx="163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b="1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PNI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8E6DDD-9745-DD87-2CEF-CB66BB9AC3D0}"/>
              </a:ext>
            </a:extLst>
          </p:cNvPr>
          <p:cNvGrpSpPr/>
          <p:nvPr/>
        </p:nvGrpSpPr>
        <p:grpSpPr>
          <a:xfrm>
            <a:off x="991222" y="2031544"/>
            <a:ext cx="10222829" cy="3870152"/>
            <a:chOff x="991222" y="2031544"/>
            <a:chExt cx="8050557" cy="387015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B48644-A327-C02B-8066-B431BF73E314}"/>
                </a:ext>
              </a:extLst>
            </p:cNvPr>
            <p:cNvCxnSpPr/>
            <p:nvPr/>
          </p:nvCxnSpPr>
          <p:spPr>
            <a:xfrm>
              <a:off x="992648" y="2031544"/>
              <a:ext cx="8049131" cy="0"/>
            </a:xfrm>
            <a:prstGeom prst="line">
              <a:avLst/>
            </a:prstGeom>
            <a:ln w="12700">
              <a:solidFill>
                <a:schemeClr val="bg1">
                  <a:alpha val="40214"/>
                </a:schemeClr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C6BCB2-5208-475E-6565-E0356156E1DE}"/>
                </a:ext>
              </a:extLst>
            </p:cNvPr>
            <p:cNvCxnSpPr/>
            <p:nvPr/>
          </p:nvCxnSpPr>
          <p:spPr>
            <a:xfrm>
              <a:off x="992648" y="2878525"/>
              <a:ext cx="8049131" cy="0"/>
            </a:xfrm>
            <a:prstGeom prst="line">
              <a:avLst/>
            </a:prstGeom>
            <a:ln w="12700">
              <a:solidFill>
                <a:schemeClr val="bg1">
                  <a:alpha val="40214"/>
                </a:schemeClr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8A778E7-3E6B-393C-F82A-79432C015445}"/>
                </a:ext>
              </a:extLst>
            </p:cNvPr>
            <p:cNvCxnSpPr/>
            <p:nvPr/>
          </p:nvCxnSpPr>
          <p:spPr>
            <a:xfrm>
              <a:off x="992648" y="4171999"/>
              <a:ext cx="8049131" cy="0"/>
            </a:xfrm>
            <a:prstGeom prst="line">
              <a:avLst/>
            </a:prstGeom>
            <a:ln w="12700">
              <a:solidFill>
                <a:schemeClr val="bg1">
                  <a:alpha val="40214"/>
                </a:schemeClr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FFCB7FA-A286-B5E8-2ADE-73E6717B522F}"/>
                </a:ext>
              </a:extLst>
            </p:cNvPr>
            <p:cNvCxnSpPr/>
            <p:nvPr/>
          </p:nvCxnSpPr>
          <p:spPr>
            <a:xfrm>
              <a:off x="992648" y="5058564"/>
              <a:ext cx="8049131" cy="0"/>
            </a:xfrm>
            <a:prstGeom prst="line">
              <a:avLst/>
            </a:prstGeom>
            <a:ln w="12700">
              <a:solidFill>
                <a:schemeClr val="bg1">
                  <a:alpha val="40214"/>
                </a:schemeClr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E24EE5-73C3-C3DE-32AB-9E700067A998}"/>
                </a:ext>
              </a:extLst>
            </p:cNvPr>
            <p:cNvCxnSpPr/>
            <p:nvPr/>
          </p:nvCxnSpPr>
          <p:spPr>
            <a:xfrm>
              <a:off x="992648" y="5901696"/>
              <a:ext cx="8049131" cy="0"/>
            </a:xfrm>
            <a:prstGeom prst="line">
              <a:avLst/>
            </a:prstGeom>
            <a:ln w="12700">
              <a:solidFill>
                <a:schemeClr val="bg1">
                  <a:alpha val="40214"/>
                </a:schemeClr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0FABD5-645E-771E-69B6-7F1741D80522}"/>
                </a:ext>
              </a:extLst>
            </p:cNvPr>
            <p:cNvCxnSpPr/>
            <p:nvPr/>
          </p:nvCxnSpPr>
          <p:spPr>
            <a:xfrm>
              <a:off x="991222" y="3543677"/>
              <a:ext cx="8049131" cy="0"/>
            </a:xfrm>
            <a:prstGeom prst="line">
              <a:avLst/>
            </a:prstGeom>
            <a:ln w="12700">
              <a:solidFill>
                <a:schemeClr val="bg1">
                  <a:alpha val="40214"/>
                </a:schemeClr>
              </a:solidFill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F35254F-8BC3-3886-D8C4-B34D840D61F5}"/>
              </a:ext>
            </a:extLst>
          </p:cNvPr>
          <p:cNvSpPr txBox="1"/>
          <p:nvPr/>
        </p:nvSpPr>
        <p:spPr>
          <a:xfrm>
            <a:off x="2801162" y="2922689"/>
            <a:ext cx="6361473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20"/>
              </a:lnSpc>
              <a:defRPr/>
            </a:pPr>
            <a:r>
              <a:rPr lang="en-US" sz="1200" b="1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High Performance Biological Computing </a:t>
            </a:r>
          </a:p>
          <a:p>
            <a:pPr defTabSz="457200">
              <a:lnSpc>
                <a:spcPts val="1820"/>
              </a:lnSpc>
              <a:defRPr/>
            </a:pPr>
            <a:r>
              <a:rPr lang="en-US" sz="1200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Carver Biotechnology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63D5C7-C7F4-A5E2-4864-5F3BFD4F6C40}"/>
              </a:ext>
            </a:extLst>
          </p:cNvPr>
          <p:cNvSpPr txBox="1"/>
          <p:nvPr/>
        </p:nvSpPr>
        <p:spPr>
          <a:xfrm>
            <a:off x="903090" y="3020696"/>
            <a:ext cx="163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400" b="1" kern="0" spc="10" dirty="0" err="1">
                <a:solidFill>
                  <a:prstClr val="white"/>
                </a:solidFill>
                <a:latin typeface="Century Gothic"/>
                <a:cs typeface="Century Gothic"/>
              </a:rPr>
              <a:t>HPCBio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613AA-51DE-EC96-C05B-2BFFFA4B0FE0}"/>
              </a:ext>
            </a:extLst>
          </p:cNvPr>
          <p:cNvSpPr txBox="1"/>
          <p:nvPr/>
        </p:nvSpPr>
        <p:spPr>
          <a:xfrm>
            <a:off x="2802588" y="2035988"/>
            <a:ext cx="7985277" cy="76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820"/>
              </a:lnSpc>
              <a:defRPr/>
            </a:pPr>
            <a:r>
              <a:rPr lang="en-US" sz="1200" b="1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Genomics and Eco-evolution of Multi-scale Symbioses</a:t>
            </a:r>
          </a:p>
          <a:p>
            <a:pPr defTabSz="457200">
              <a:lnSpc>
                <a:spcPts val="1820"/>
              </a:lnSpc>
              <a:defRPr/>
            </a:pPr>
            <a:r>
              <a:rPr lang="en-US" sz="1200" kern="0" spc="10" dirty="0">
                <a:solidFill>
                  <a:prstClr val="white"/>
                </a:solidFill>
                <a:latin typeface="Century Gothic"/>
                <a:cs typeface="Century Gothic"/>
              </a:rPr>
              <a:t>Interdisciplinary Institute researching pollinator interaction model to understand impact and dynamics of nested microbes.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D76CF9-A2BE-CAE0-EF10-ABBA89EDA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62" y="2236941"/>
            <a:ext cx="1520290" cy="35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6CFBA-61B3-6F69-A3E1-5E7230B4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Outreach and</a:t>
            </a:r>
            <a:br>
              <a:rPr lang="en-US" dirty="0"/>
            </a:br>
            <a:r>
              <a:rPr lang="en-US" dirty="0"/>
              <a:t>Public Engagement</a:t>
            </a:r>
          </a:p>
        </p:txBody>
      </p:sp>
      <p:pic>
        <p:nvPicPr>
          <p:cNvPr id="6" name="Picture Placeholder 5" descr="A picture containing text, person, computer&#10;&#10;Description automatically generated">
            <a:extLst>
              <a:ext uri="{FF2B5EF4-FFF2-40B4-BE49-F238E27FC236}">
                <a16:creationId xmlns:a16="http://schemas.microsoft.com/office/drawing/2014/main" id="{3A3EED09-BEF4-85A2-CA61-18CA1ED495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254" r="1825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098C8-A069-553C-3A67-ED92ADF4D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240" y="1709531"/>
            <a:ext cx="5029789" cy="42122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Fulfill Land Grant mission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Help faculty get big grants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Make new friends—help seed philanthropic efforts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Contribute to trainee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82728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8B3390-DE54-C175-B0CE-D540CB87783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2057837" y="2984269"/>
            <a:ext cx="1055717" cy="1612669"/>
          </a:xfrm>
        </p:spPr>
        <p:txBody>
          <a:bodyPr>
            <a:normAutofit/>
          </a:bodyPr>
          <a:lstStyle/>
          <a:p>
            <a:r>
              <a:rPr lang="en-US" b="1" dirty="0"/>
              <a:t>Claudia Lutz, </a:t>
            </a:r>
            <a:r>
              <a:rPr lang="en-US" dirty="0"/>
              <a:t>Outreach Activities Manager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044D56-ED74-9C2C-CFF2-8D1B53569A2F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AD9704-1EE3-9BC3-B593-CD34C25ECCEF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0FB90-71D8-E7D4-C574-9157C9B4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Nationally Recognized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56856-A425-FD02-D37A-CDDE4B464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83240" y="1526875"/>
            <a:ext cx="5419620" cy="4692770"/>
          </a:xfrm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Partners include: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Champaign Unit 4 Public Schools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Abbott Laboratories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American Association for the Advancement of Science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Field Museum of Chicago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National Academy of Sciences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National Courts and Sciences Institute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National Institutes of Health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Programs include: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IGB At-Home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Art of Science exhibits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Genome Day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Genomics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for</a:t>
            </a:r>
            <a:r>
              <a:rPr kumimoji="0" lang="en-US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TM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Judges, Physicians, Teachers, Journalists, Faith Leaders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B0A09"/>
                </a:solidFill>
                <a:effectLst/>
                <a:uLnTx/>
                <a:uFillTx/>
                <a:latin typeface="Century Gothic" charset="0"/>
              </a:rPr>
              <a:t>World of Genomics</a:t>
            </a:r>
          </a:p>
        </p:txBody>
      </p:sp>
      <p:pic>
        <p:nvPicPr>
          <p:cNvPr id="32" name="Picture 2" descr="Indigenous participants in the SING workshop extract and sequence mitochondrial DNA as part of a week-long workshop in genomics.">
            <a:extLst>
              <a:ext uri="{FF2B5EF4-FFF2-40B4-BE49-F238E27FC236}">
                <a16:creationId xmlns:a16="http://schemas.microsoft.com/office/drawing/2014/main" id="{3E0D6D97-8519-ADF2-75BF-B0DE309587B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3" r="184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Placeholder 11">
            <a:extLst>
              <a:ext uri="{FF2B5EF4-FFF2-40B4-BE49-F238E27FC236}">
                <a16:creationId xmlns:a16="http://schemas.microsoft.com/office/drawing/2014/main" id="{36E673FC-2953-E7CF-D2D4-FF333A55C4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colorTemperature colorTemp="4845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803156"/>
            <a:ext cx="1869515" cy="1572768"/>
          </a:xfrm>
          <a:prstGeom prst="rect">
            <a:avLst/>
          </a:prstGeom>
        </p:spPr>
      </p:pic>
      <p:pic>
        <p:nvPicPr>
          <p:cNvPr id="7" name="Picture Placeholder 6" descr="A picture containing text, person, floor, indoor&#10;&#10;Description automatically generated">
            <a:extLst>
              <a:ext uri="{FF2B5EF4-FFF2-40B4-BE49-F238E27FC236}">
                <a16:creationId xmlns:a16="http://schemas.microsoft.com/office/drawing/2014/main" id="{D7A17293-32C5-3597-FF91-DBFEA4B79E6B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>
          <a:blip r:embed="rId5"/>
          <a:srcRect t="2345" b="2345"/>
          <a:stretch>
            <a:fillRect/>
          </a:stretch>
        </p:blipFill>
        <p:spPr>
          <a:xfrm>
            <a:off x="3557848" y="4806019"/>
            <a:ext cx="2538152" cy="1566507"/>
          </a:xfrm>
        </p:spPr>
      </p:pic>
      <p:pic>
        <p:nvPicPr>
          <p:cNvPr id="12" name="Picture Placeholder 11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AF18A8F8-78C1-26E8-D4EC-4DB7B1CEAEEE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6"/>
          <a:srcRect t="17050" b="17050"/>
          <a:stretch>
            <a:fillRect/>
          </a:stretch>
        </p:blipFill>
        <p:spPr/>
      </p:pic>
      <p:pic>
        <p:nvPicPr>
          <p:cNvPr id="18" name="Picture Placeholder 1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E6EC732-04F6-63C3-0849-C52834029BC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7"/>
          <a:srcRect t="3359" b="3359"/>
          <a:stretch>
            <a:fillRect/>
          </a:stretch>
        </p:blipFill>
        <p:spPr/>
      </p:pic>
      <p:pic>
        <p:nvPicPr>
          <p:cNvPr id="27" name="Picture Placeholder 26" descr="A group of people looking at a display&#10;&#10;Description automatically generated with low confidence">
            <a:extLst>
              <a:ext uri="{FF2B5EF4-FFF2-40B4-BE49-F238E27FC236}">
                <a16:creationId xmlns:a16="http://schemas.microsoft.com/office/drawing/2014/main" id="{00A8910D-4688-8096-FFF9-F0E18F776D9A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8"/>
          <a:srcRect l="24775" r="24775"/>
          <a:stretch>
            <a:fillRect/>
          </a:stretch>
        </p:blipFill>
        <p:spPr/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E7E84A-FD4D-FCB8-A38D-700BEBC0D4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50" y="4803156"/>
            <a:ext cx="2093976" cy="15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F244-51FB-D141-811A-C8E3B275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86EF87CA-0520-E24C-8AEF-E7EC424278C8}" vid="{55704E2B-BBD7-F241-B59B-D6A84235D8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202</Words>
  <Application>Microsoft Macintosh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Outreach and Public Engagement</vt:lpstr>
      <vt:lpstr>Nationally Recognized Program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Vasi, Nicholas</dc:creator>
  <cp:lastModifiedBy>Vasi, Nicholas</cp:lastModifiedBy>
  <cp:revision>3</cp:revision>
  <dcterms:created xsi:type="dcterms:W3CDTF">2022-09-12T13:32:19Z</dcterms:created>
  <dcterms:modified xsi:type="dcterms:W3CDTF">2023-08-10T20:41:52Z</dcterms:modified>
</cp:coreProperties>
</file>