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469" r:id="rId4"/>
    <p:sldId id="482" r:id="rId5"/>
    <p:sldId id="472" r:id="rId6"/>
    <p:sldId id="481" r:id="rId7"/>
    <p:sldId id="463" r:id="rId8"/>
    <p:sldId id="322" r:id="rId9"/>
    <p:sldId id="264" r:id="rId10"/>
    <p:sldId id="474" r:id="rId11"/>
    <p:sldId id="267" r:id="rId12"/>
    <p:sldId id="266" r:id="rId13"/>
    <p:sldId id="263" r:id="rId1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2A4A"/>
    <a:srgbClr val="00AEEF"/>
    <a:srgbClr val="F2633A"/>
    <a:srgbClr val="0B0A09"/>
    <a:srgbClr val="0E1D32"/>
    <a:srgbClr val="647E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54" autoAdjust="0"/>
    <p:restoredTop sz="94694"/>
  </p:normalViewPr>
  <p:slideViewPr>
    <p:cSldViewPr snapToGrid="0" snapToObjects="1">
      <p:cViewPr varScale="1">
        <p:scale>
          <a:sx n="150" d="100"/>
          <a:sy n="150" d="100"/>
        </p:scale>
        <p:origin x="1992" y="4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115CEA-25CE-5547-90EB-E7198A2514E6}" type="datetimeFigureOut">
              <a:rPr lang="en-US" smtClean="0"/>
              <a:t>1/2/2024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6837BD-49FD-5C46-B495-AB805B7754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9044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936126-A43F-284E-9507-D37655F2673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1847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6837BD-49FD-5C46-B495-AB805B7754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17686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6837BD-49FD-5C46-B495-AB805B7754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46556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6837BD-49FD-5C46-B495-AB805B7754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14382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936126-A43F-284E-9507-D37655F2673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3566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936126-A43F-284E-9507-D37655F2673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7114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emf"/><Relationship Id="rId3" Type="http://schemas.openxmlformats.org/officeDocument/2006/relationships/hyperlink" Target="http://www.igb.illinois.edu/" TargetMode="External"/><Relationship Id="rId7" Type="http://schemas.openxmlformats.org/officeDocument/2006/relationships/image" Target="../media/image23.emf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2.png"/><Relationship Id="rId5" Type="http://schemas.openxmlformats.org/officeDocument/2006/relationships/hyperlink" Target="https://twitter.com/IGBIllinois" TargetMode="External"/><Relationship Id="rId4" Type="http://schemas.openxmlformats.org/officeDocument/2006/relationships/image" Target="../media/image21.png"/><Relationship Id="rId9" Type="http://schemas.openxmlformats.org/officeDocument/2006/relationships/image" Target="../media/image25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emf"/><Relationship Id="rId4" Type="http://schemas.openxmlformats.org/officeDocument/2006/relationships/image" Target="../media/image10.em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IG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358C54F4-46AC-CE4A-BCC8-D3C2904DEE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1572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break 1">
    <p:bg>
      <p:bgPr>
        <a:solidFill>
          <a:srgbClr val="00AE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2" y="905917"/>
            <a:ext cx="7306735" cy="2912533"/>
          </a:xfrm>
        </p:spPr>
        <p:txBody>
          <a:bodyPr anchor="b"/>
          <a:lstStyle>
            <a:lvl1pPr>
              <a:defRPr cap="all" spc="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931333" y="4089380"/>
            <a:ext cx="7306206" cy="1041420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rgbClr val="182A4A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 dirty="0"/>
              <a:t>Click to edit subhead</a:t>
            </a:r>
          </a:p>
        </p:txBody>
      </p:sp>
    </p:spTree>
    <p:extLst>
      <p:ext uri="{BB962C8B-B14F-4D97-AF65-F5344CB8AC3E}">
        <p14:creationId xmlns:p14="http://schemas.microsoft.com/office/powerpoint/2010/main" val="105717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182A4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931332" y="905917"/>
            <a:ext cx="7306735" cy="2912533"/>
          </a:xfrm>
        </p:spPr>
        <p:txBody>
          <a:bodyPr anchor="b"/>
          <a:lstStyle>
            <a:lvl1pPr>
              <a:defRPr cap="all" spc="200">
                <a:solidFill>
                  <a:srgbClr val="00AEE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931333" y="4089380"/>
            <a:ext cx="7306206" cy="1041420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 dirty="0"/>
              <a:t>Click to edit subhead</a:t>
            </a:r>
          </a:p>
        </p:txBody>
      </p:sp>
    </p:spTree>
    <p:extLst>
      <p:ext uri="{BB962C8B-B14F-4D97-AF65-F5344CB8AC3E}">
        <p14:creationId xmlns:p14="http://schemas.microsoft.com/office/powerpoint/2010/main" val="21468545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3">
    <p:bg>
      <p:bgPr>
        <a:solidFill>
          <a:srgbClr val="647E8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Footer_whit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00800"/>
            <a:ext cx="9144000" cy="457200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647E8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931332" y="905917"/>
            <a:ext cx="7306735" cy="2912533"/>
          </a:xfrm>
        </p:spPr>
        <p:txBody>
          <a:bodyPr anchor="b"/>
          <a:lstStyle>
            <a:lvl1pPr>
              <a:defRPr cap="all" spc="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931333" y="4089380"/>
            <a:ext cx="7306206" cy="1041420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rgbClr val="182A4A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 dirty="0"/>
              <a:t>Click to edit subhead</a:t>
            </a:r>
          </a:p>
        </p:txBody>
      </p:sp>
    </p:spTree>
    <p:extLst>
      <p:ext uri="{BB962C8B-B14F-4D97-AF65-F5344CB8AC3E}">
        <p14:creationId xmlns:p14="http://schemas.microsoft.com/office/powerpoint/2010/main" val="9917703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&#10;&#10;Description automatically generated">
            <a:extLst>
              <a:ext uri="{FF2B5EF4-FFF2-40B4-BE49-F238E27FC236}">
                <a16:creationId xmlns:a16="http://schemas.microsoft.com/office/drawing/2014/main" id="{7FFEFB57-C623-4D31-05BE-A07F3FB37B6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919716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&#10;&#10;Description automatically generated">
            <a:extLst>
              <a:ext uri="{FF2B5EF4-FFF2-40B4-BE49-F238E27FC236}">
                <a16:creationId xmlns:a16="http://schemas.microsoft.com/office/drawing/2014/main" id="{9034CE97-F684-F636-998F-3FC59D23F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12266" y="414868"/>
            <a:ext cx="3750734" cy="1016000"/>
          </a:xfrm>
        </p:spPr>
        <p:txBody>
          <a:bodyPr anchor="t">
            <a:normAutofit/>
          </a:bodyPr>
          <a:lstStyle>
            <a:lvl1pPr algn="l">
              <a:defRPr sz="28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4572000" cy="641773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12266" y="1625600"/>
            <a:ext cx="3750734" cy="44450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745150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s with a 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aphical user interface&#10;&#10;Description automatically generated">
            <a:extLst>
              <a:ext uri="{FF2B5EF4-FFF2-40B4-BE49-F238E27FC236}">
                <a16:creationId xmlns:a16="http://schemas.microsoft.com/office/drawing/2014/main" id="{2E684E5D-93F6-8533-0450-3293C0A55D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5012266" y="414868"/>
            <a:ext cx="3750734" cy="1016000"/>
          </a:xfrm>
        </p:spPr>
        <p:txBody>
          <a:bodyPr anchor="t">
            <a:normAutofit/>
          </a:bodyPr>
          <a:lstStyle>
            <a:lvl1pPr algn="l">
              <a:defRPr sz="28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idx="1"/>
          </p:nvPr>
        </p:nvSpPr>
        <p:spPr>
          <a:xfrm>
            <a:off x="0" y="1"/>
            <a:ext cx="4572000" cy="276013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5012266" y="1625600"/>
            <a:ext cx="3750734" cy="44450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Picture Placeholder 2"/>
          <p:cNvSpPr>
            <a:spLocks noGrp="1"/>
          </p:cNvSpPr>
          <p:nvPr>
            <p:ph type="pic" idx="10"/>
          </p:nvPr>
        </p:nvSpPr>
        <p:spPr>
          <a:xfrm>
            <a:off x="-1" y="4588933"/>
            <a:ext cx="2159001" cy="1811868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idx="11"/>
          </p:nvPr>
        </p:nvSpPr>
        <p:spPr>
          <a:xfrm>
            <a:off x="2159000" y="4588933"/>
            <a:ext cx="1176867" cy="1811868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idx="12"/>
          </p:nvPr>
        </p:nvSpPr>
        <p:spPr>
          <a:xfrm>
            <a:off x="3335867" y="4588933"/>
            <a:ext cx="1236132" cy="1811868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idx="13"/>
          </p:nvPr>
        </p:nvSpPr>
        <p:spPr>
          <a:xfrm>
            <a:off x="2159000" y="2760133"/>
            <a:ext cx="2412999" cy="1828800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-1" y="2760133"/>
            <a:ext cx="2159001" cy="1828800"/>
          </a:xfrm>
          <a:prstGeom prst="rect">
            <a:avLst/>
          </a:prstGeom>
          <a:solidFill>
            <a:srgbClr val="00AEE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4" hasCustomPrompt="1"/>
          </p:nvPr>
        </p:nvSpPr>
        <p:spPr>
          <a:xfrm>
            <a:off x="170390" y="4064000"/>
            <a:ext cx="1827743" cy="4572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1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Unit head picture in </a:t>
            </a:r>
            <a:r>
              <a:rPr lang="en-US" dirty="0" err="1"/>
              <a:t>bw</a:t>
            </a:r>
            <a:r>
              <a:rPr lang="en-US" dirty="0"/>
              <a:t> with name/title</a:t>
            </a:r>
          </a:p>
        </p:txBody>
      </p:sp>
      <p:sp>
        <p:nvSpPr>
          <p:cNvPr id="15" name="Picture Placeholder 2"/>
          <p:cNvSpPr>
            <a:spLocks noGrp="1"/>
          </p:cNvSpPr>
          <p:nvPr>
            <p:ph type="pic" idx="15"/>
          </p:nvPr>
        </p:nvSpPr>
        <p:spPr>
          <a:xfrm>
            <a:off x="612244" y="3007783"/>
            <a:ext cx="919160" cy="908050"/>
          </a:xfrm>
          <a:prstGeom prst="ellipse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marL="0" indent="0" algn="ctr">
              <a:buNone/>
              <a:defRPr sz="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49187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&#10;&#10;Description automatically generated">
            <a:extLst>
              <a:ext uri="{FF2B5EF4-FFF2-40B4-BE49-F238E27FC236}">
                <a16:creationId xmlns:a16="http://schemas.microsoft.com/office/drawing/2014/main" id="{CC9644B9-2008-B880-2532-68227DB5DE5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71104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96B3195A-7848-43B2-5B94-BFA6EDD77F9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598206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aphical user interface&#10;&#10;Description automatically generated">
            <a:extLst>
              <a:ext uri="{FF2B5EF4-FFF2-40B4-BE49-F238E27FC236}">
                <a16:creationId xmlns:a16="http://schemas.microsoft.com/office/drawing/2014/main" id="{813AB31A-76E8-F387-231F-BD4A0295059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4467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6468533" cy="6858000"/>
          </a:xfrm>
          <a:prstGeom prst="rect">
            <a:avLst/>
          </a:prstGeom>
          <a:solidFill>
            <a:srgbClr val="00AEE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/>
          <p:cNvSpPr/>
          <p:nvPr userDrawn="1"/>
        </p:nvSpPr>
        <p:spPr>
          <a:xfrm>
            <a:off x="6468533" y="0"/>
            <a:ext cx="2675467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922866" y="1578505"/>
            <a:ext cx="4758267" cy="2798762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write a personal message</a:t>
            </a:r>
          </a:p>
        </p:txBody>
      </p:sp>
      <p:pic>
        <p:nvPicPr>
          <p:cNvPr id="10" name="Picture 9" descr="IGB_url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4131" y="1824023"/>
            <a:ext cx="810768" cy="725424"/>
          </a:xfrm>
          <a:prstGeom prst="rect">
            <a:avLst/>
          </a:prstGeom>
        </p:spPr>
      </p:pic>
      <p:sp>
        <p:nvSpPr>
          <p:cNvPr id="11" name="TextBox 10">
            <a:hlinkClick r:id="rId3"/>
          </p:cNvPr>
          <p:cNvSpPr txBox="1"/>
          <p:nvPr userDrawn="1"/>
        </p:nvSpPr>
        <p:spPr>
          <a:xfrm>
            <a:off x="6857999" y="2489200"/>
            <a:ext cx="16679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spc="50" dirty="0" err="1">
                <a:solidFill>
                  <a:schemeClr val="tx2"/>
                </a:solidFill>
                <a:latin typeface="Century Gothic"/>
                <a:cs typeface="Century Gothic"/>
              </a:rPr>
              <a:t>igb.illinois.edu</a:t>
            </a:r>
            <a:endParaRPr lang="en-US" sz="1400" spc="50" dirty="0">
              <a:solidFill>
                <a:schemeClr val="tx2"/>
              </a:solidFill>
              <a:latin typeface="Century Gothic"/>
              <a:cs typeface="Century Gothic"/>
            </a:endParaRP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6942666" y="3149600"/>
            <a:ext cx="1794934" cy="0"/>
          </a:xfrm>
          <a:prstGeom prst="line">
            <a:avLst/>
          </a:prstGeom>
          <a:ln w="12700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3" descr="IGB_twitter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8306" y="3402246"/>
            <a:ext cx="593093" cy="526702"/>
          </a:xfrm>
          <a:prstGeom prst="rect">
            <a:avLst/>
          </a:prstGeom>
        </p:spPr>
      </p:pic>
      <p:sp>
        <p:nvSpPr>
          <p:cNvPr id="15" name="TextBox 14">
            <a:hlinkClick r:id="rId5"/>
          </p:cNvPr>
          <p:cNvSpPr txBox="1"/>
          <p:nvPr userDrawn="1"/>
        </p:nvSpPr>
        <p:spPr>
          <a:xfrm>
            <a:off x="6841065" y="3877731"/>
            <a:ext cx="16679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spc="50" dirty="0">
                <a:solidFill>
                  <a:schemeClr val="tx2"/>
                </a:solidFill>
                <a:latin typeface="Century Gothic"/>
                <a:cs typeface="Century Gothic"/>
              </a:rPr>
              <a:t>@</a:t>
            </a:r>
            <a:r>
              <a:rPr lang="en-US" sz="1400" spc="50" dirty="0" err="1">
                <a:solidFill>
                  <a:schemeClr val="tx2"/>
                </a:solidFill>
                <a:latin typeface="Century Gothic"/>
                <a:cs typeface="Century Gothic"/>
              </a:rPr>
              <a:t>IGBIllinois</a:t>
            </a:r>
            <a:endParaRPr lang="en-US" sz="1400" spc="50" dirty="0">
              <a:solidFill>
                <a:schemeClr val="tx2"/>
              </a:solidFill>
              <a:latin typeface="Century Gothic"/>
              <a:cs typeface="Century Gothic"/>
            </a:endParaRPr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6942666" y="4487333"/>
            <a:ext cx="1794934" cy="0"/>
          </a:xfrm>
          <a:prstGeom prst="line">
            <a:avLst/>
          </a:prstGeom>
          <a:ln w="12700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" name="Picture 16" descr="IGB_email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4131" y="4739979"/>
            <a:ext cx="1115568" cy="725424"/>
          </a:xfrm>
          <a:prstGeom prst="rect">
            <a:avLst/>
          </a:prstGeom>
        </p:spPr>
      </p:pic>
      <p:sp>
        <p:nvSpPr>
          <p:cNvPr id="18" name="TextBox 17"/>
          <p:cNvSpPr txBox="1"/>
          <p:nvPr userDrawn="1"/>
        </p:nvSpPr>
        <p:spPr>
          <a:xfrm>
            <a:off x="6841063" y="5495514"/>
            <a:ext cx="20574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spc="50" dirty="0" err="1">
                <a:solidFill>
                  <a:schemeClr val="tx2"/>
                </a:solidFill>
                <a:latin typeface="Century Gothic"/>
                <a:cs typeface="Century Gothic"/>
              </a:rPr>
              <a:t>info-igb@illinois.edu</a:t>
            </a:r>
            <a:endParaRPr lang="en-US" sz="1400" spc="50" dirty="0">
              <a:solidFill>
                <a:schemeClr val="tx2"/>
              </a:solidFill>
              <a:latin typeface="Century Gothic"/>
              <a:cs typeface="Century Gothic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B5B9BB9-110D-024A-F690-4618DF2CDDDF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381915" y="3509502"/>
            <a:ext cx="339257" cy="33925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A471200-07DE-6771-1ED1-22B56B1583D8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7857490" y="3509502"/>
            <a:ext cx="339257" cy="339257"/>
          </a:xfrm>
          <a:prstGeom prst="rect">
            <a:avLst/>
          </a:prstGeom>
        </p:spPr>
      </p:pic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BAB4F19A-C1B8-01CE-A352-7562154EB395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922866" y="5495514"/>
            <a:ext cx="2035126" cy="52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0224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7"/>
          <p:cNvSpPr>
            <a:spLocks noGrp="1"/>
          </p:cNvSpPr>
          <p:nvPr>
            <p:ph type="title"/>
          </p:nvPr>
        </p:nvSpPr>
        <p:spPr>
          <a:xfrm>
            <a:off x="926548" y="1758500"/>
            <a:ext cx="7308721" cy="1424967"/>
          </a:xfrm>
        </p:spPr>
        <p:txBody>
          <a:bodyPr anchor="b"/>
          <a:lstStyle>
            <a:lvl1pPr algn="ctr">
              <a:defRPr spc="5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926548" y="3437467"/>
            <a:ext cx="7308721" cy="1804459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1600" spc="50">
                <a:solidFill>
                  <a:srgbClr val="FFFFFF"/>
                </a:solidFill>
                <a:latin typeface="Century Gothic"/>
                <a:cs typeface="Century Gothic"/>
              </a:defRPr>
            </a:lvl1pPr>
            <a:lvl2pPr marL="457200" indent="0" algn="ctr">
              <a:buNone/>
              <a:defRPr sz="1800">
                <a:solidFill>
                  <a:srgbClr val="FFFFFF"/>
                </a:solidFill>
                <a:latin typeface="Century Gothic"/>
                <a:cs typeface="Century Gothic"/>
              </a:defRPr>
            </a:lvl2pPr>
            <a:lvl3pPr marL="914400" indent="0" algn="ctr">
              <a:buNone/>
              <a:defRPr sz="1800">
                <a:solidFill>
                  <a:srgbClr val="FFFFFF"/>
                </a:solidFill>
                <a:latin typeface="Century Gothic"/>
                <a:cs typeface="Century Gothic"/>
              </a:defRPr>
            </a:lvl3pPr>
            <a:lvl4pPr marL="1371600" indent="0" algn="ctr">
              <a:buNone/>
              <a:defRPr sz="1800">
                <a:solidFill>
                  <a:srgbClr val="FFFFFF"/>
                </a:solidFill>
                <a:latin typeface="Century Gothic"/>
                <a:cs typeface="Century Gothic"/>
              </a:defRPr>
            </a:lvl4pPr>
            <a:lvl5pPr marL="1828800" indent="0" algn="ctr">
              <a:buNone/>
              <a:defRPr sz="1800">
                <a:solidFill>
                  <a:srgbClr val="FFFFFF"/>
                </a:solidFill>
                <a:latin typeface="Century Gothic"/>
                <a:cs typeface="Century Gothic"/>
              </a:defRPr>
            </a:lvl5pPr>
          </a:lstStyle>
          <a:p>
            <a:pPr lvl="0"/>
            <a:r>
              <a:rPr lang="en-US" dirty="0"/>
              <a:t>Presenter name</a:t>
            </a:r>
          </a:p>
          <a:p>
            <a:pPr lvl="0"/>
            <a:r>
              <a:rPr lang="en-US" dirty="0"/>
              <a:t>Presenter Title</a:t>
            </a:r>
          </a:p>
          <a:p>
            <a:pPr lvl="0"/>
            <a:r>
              <a:rPr lang="en-US" dirty="0"/>
              <a:t>Date</a:t>
            </a:r>
          </a:p>
        </p:txBody>
      </p:sp>
      <p:pic>
        <p:nvPicPr>
          <p:cNvPr id="5" name="Picture 4" descr="Calendar&#10;&#10;Description automatically generated with low confidence">
            <a:extLst>
              <a:ext uri="{FF2B5EF4-FFF2-40B4-BE49-F238E27FC236}">
                <a16:creationId xmlns:a16="http://schemas.microsoft.com/office/drawing/2014/main" id="{C2EA0DC7-0BAD-E417-1DB9-BBE5EA6A33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9462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&#10;&#10;Description automatically generated">
            <a:extLst>
              <a:ext uri="{FF2B5EF4-FFF2-40B4-BE49-F238E27FC236}">
                <a16:creationId xmlns:a16="http://schemas.microsoft.com/office/drawing/2014/main" id="{C447B963-F1C4-8095-F75F-8426AC7C244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C6734-0556-7942-B4E7-FCB40B5D67B8}" type="datetimeFigureOut">
              <a:rPr lang="en-US" smtClean="0"/>
              <a:t>1/2/2024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08BE5-E035-0E44-9CC1-C87B7E8541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6495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Pictures with a 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aphical user interface&#10;&#10;Description automatically generated">
            <a:extLst>
              <a:ext uri="{FF2B5EF4-FFF2-40B4-BE49-F238E27FC236}">
                <a16:creationId xmlns:a16="http://schemas.microsoft.com/office/drawing/2014/main" id="{B855A4D4-7AE4-3D2C-55CC-33CF812D8AE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5012266" y="414868"/>
            <a:ext cx="3750734" cy="1016000"/>
          </a:xfrm>
        </p:spPr>
        <p:txBody>
          <a:bodyPr anchor="t">
            <a:normAutofit/>
          </a:bodyPr>
          <a:lstStyle>
            <a:lvl1pPr algn="l">
              <a:defRPr sz="28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idx="1"/>
          </p:nvPr>
        </p:nvSpPr>
        <p:spPr>
          <a:xfrm>
            <a:off x="0" y="1"/>
            <a:ext cx="4572000" cy="2760132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5012266" y="1625600"/>
            <a:ext cx="3750734" cy="44450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Picture Placeholder 2"/>
          <p:cNvSpPr>
            <a:spLocks noGrp="1"/>
          </p:cNvSpPr>
          <p:nvPr>
            <p:ph type="pic" idx="10"/>
          </p:nvPr>
        </p:nvSpPr>
        <p:spPr>
          <a:xfrm>
            <a:off x="-1" y="4588933"/>
            <a:ext cx="2159001" cy="181186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idx="11"/>
          </p:nvPr>
        </p:nvSpPr>
        <p:spPr>
          <a:xfrm>
            <a:off x="2159000" y="4588933"/>
            <a:ext cx="1176867" cy="181186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idx="12"/>
          </p:nvPr>
        </p:nvSpPr>
        <p:spPr>
          <a:xfrm>
            <a:off x="3335867" y="4588933"/>
            <a:ext cx="1236132" cy="181186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idx="13"/>
          </p:nvPr>
        </p:nvSpPr>
        <p:spPr>
          <a:xfrm>
            <a:off x="2159000" y="2760133"/>
            <a:ext cx="2412999" cy="1828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-1" y="2760133"/>
            <a:ext cx="2159001" cy="1828800"/>
          </a:xfrm>
          <a:prstGeom prst="rect">
            <a:avLst/>
          </a:prstGeom>
          <a:solidFill>
            <a:srgbClr val="00AEE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Oval 13"/>
          <p:cNvSpPr/>
          <p:nvPr userDrawn="1"/>
        </p:nvSpPr>
        <p:spPr>
          <a:xfrm>
            <a:off x="625474" y="3007783"/>
            <a:ext cx="908050" cy="90805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4" hasCustomPrompt="1"/>
          </p:nvPr>
        </p:nvSpPr>
        <p:spPr>
          <a:xfrm>
            <a:off x="170390" y="4064000"/>
            <a:ext cx="1827743" cy="4572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1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name and title</a:t>
            </a:r>
          </a:p>
        </p:txBody>
      </p:sp>
    </p:spTree>
    <p:extLst>
      <p:ext uri="{BB962C8B-B14F-4D97-AF65-F5344CB8AC3E}">
        <p14:creationId xmlns:p14="http://schemas.microsoft.com/office/powerpoint/2010/main" val="3519477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IGB_Cover1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7" name="Title 7"/>
          <p:cNvSpPr>
            <a:spLocks noGrp="1"/>
          </p:cNvSpPr>
          <p:nvPr>
            <p:ph type="title"/>
          </p:nvPr>
        </p:nvSpPr>
        <p:spPr>
          <a:xfrm>
            <a:off x="926548" y="1758500"/>
            <a:ext cx="7308721" cy="1424967"/>
          </a:xfrm>
        </p:spPr>
        <p:txBody>
          <a:bodyPr anchor="b"/>
          <a:lstStyle>
            <a:lvl1pPr algn="ctr">
              <a:defRPr spc="5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8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926548" y="3437467"/>
            <a:ext cx="7308721" cy="1804459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1600" spc="50">
                <a:solidFill>
                  <a:srgbClr val="FFFFFF"/>
                </a:solidFill>
                <a:latin typeface="Century Gothic"/>
                <a:cs typeface="Century Gothic"/>
              </a:defRPr>
            </a:lvl1pPr>
            <a:lvl2pPr marL="457200" indent="0" algn="ctr">
              <a:buNone/>
              <a:defRPr sz="1800">
                <a:solidFill>
                  <a:srgbClr val="FFFFFF"/>
                </a:solidFill>
                <a:latin typeface="Century Gothic"/>
                <a:cs typeface="Century Gothic"/>
              </a:defRPr>
            </a:lvl2pPr>
            <a:lvl3pPr marL="914400" indent="0" algn="ctr">
              <a:buNone/>
              <a:defRPr sz="1800">
                <a:solidFill>
                  <a:srgbClr val="FFFFFF"/>
                </a:solidFill>
                <a:latin typeface="Century Gothic"/>
                <a:cs typeface="Century Gothic"/>
              </a:defRPr>
            </a:lvl3pPr>
            <a:lvl4pPr marL="1371600" indent="0" algn="ctr">
              <a:buNone/>
              <a:defRPr sz="1800">
                <a:solidFill>
                  <a:srgbClr val="FFFFFF"/>
                </a:solidFill>
                <a:latin typeface="Century Gothic"/>
                <a:cs typeface="Century Gothic"/>
              </a:defRPr>
            </a:lvl4pPr>
            <a:lvl5pPr marL="1828800" indent="0" algn="ctr">
              <a:buNone/>
              <a:defRPr sz="1800">
                <a:solidFill>
                  <a:srgbClr val="FFFFFF"/>
                </a:solidFill>
                <a:latin typeface="Century Gothic"/>
                <a:cs typeface="Century Gothic"/>
              </a:defRPr>
            </a:lvl5pPr>
          </a:lstStyle>
          <a:p>
            <a:pPr lvl="0"/>
            <a:r>
              <a:rPr lang="en-US" dirty="0"/>
              <a:t>Presenter name</a:t>
            </a:r>
          </a:p>
          <a:p>
            <a:pPr lvl="0"/>
            <a:r>
              <a:rPr lang="en-US" dirty="0"/>
              <a:t>Presenter Title</a:t>
            </a:r>
          </a:p>
          <a:p>
            <a:pPr lvl="0"/>
            <a:r>
              <a:rPr lang="en-US" dirty="0"/>
              <a:t>Date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91404DC-25EE-C1CA-4360-EF5D30B4EF4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7216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Title 7"/>
          <p:cNvSpPr>
            <a:spLocks noGrp="1"/>
          </p:cNvSpPr>
          <p:nvPr>
            <p:ph type="title"/>
          </p:nvPr>
        </p:nvSpPr>
        <p:spPr>
          <a:xfrm>
            <a:off x="926548" y="1758500"/>
            <a:ext cx="7308721" cy="1424967"/>
          </a:xfrm>
        </p:spPr>
        <p:txBody>
          <a:bodyPr anchor="b"/>
          <a:lstStyle>
            <a:lvl1pPr algn="ctr">
              <a:defRPr spc="5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926548" y="3437467"/>
            <a:ext cx="7308721" cy="1804459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1600" spc="50">
                <a:solidFill>
                  <a:srgbClr val="FFFFFF"/>
                </a:solidFill>
                <a:latin typeface="Century Gothic"/>
                <a:cs typeface="Century Gothic"/>
              </a:defRPr>
            </a:lvl1pPr>
            <a:lvl2pPr marL="457200" indent="0" algn="ctr">
              <a:buNone/>
              <a:defRPr sz="1800">
                <a:solidFill>
                  <a:srgbClr val="FFFFFF"/>
                </a:solidFill>
                <a:latin typeface="Century Gothic"/>
                <a:cs typeface="Century Gothic"/>
              </a:defRPr>
            </a:lvl2pPr>
            <a:lvl3pPr marL="914400" indent="0" algn="ctr">
              <a:buNone/>
              <a:defRPr sz="1800">
                <a:solidFill>
                  <a:srgbClr val="FFFFFF"/>
                </a:solidFill>
                <a:latin typeface="Century Gothic"/>
                <a:cs typeface="Century Gothic"/>
              </a:defRPr>
            </a:lvl3pPr>
            <a:lvl4pPr marL="1371600" indent="0" algn="ctr">
              <a:buNone/>
              <a:defRPr sz="1800">
                <a:solidFill>
                  <a:srgbClr val="FFFFFF"/>
                </a:solidFill>
                <a:latin typeface="Century Gothic"/>
                <a:cs typeface="Century Gothic"/>
              </a:defRPr>
            </a:lvl4pPr>
            <a:lvl5pPr marL="1828800" indent="0" algn="ctr">
              <a:buNone/>
              <a:defRPr sz="1800">
                <a:solidFill>
                  <a:srgbClr val="FFFFFF"/>
                </a:solidFill>
                <a:latin typeface="Century Gothic"/>
                <a:cs typeface="Century Gothic"/>
              </a:defRPr>
            </a:lvl5pPr>
          </a:lstStyle>
          <a:p>
            <a:pPr lvl="0"/>
            <a:r>
              <a:rPr lang="en-US" dirty="0"/>
              <a:t>Presenter name</a:t>
            </a:r>
          </a:p>
          <a:p>
            <a:pPr lvl="0"/>
            <a:r>
              <a:rPr lang="en-US" dirty="0"/>
              <a:t>Presenter Title</a:t>
            </a:r>
          </a:p>
          <a:p>
            <a:pPr lvl="0"/>
            <a:r>
              <a:rPr lang="en-US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32071772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Title 7"/>
          <p:cNvSpPr>
            <a:spLocks noGrp="1"/>
          </p:cNvSpPr>
          <p:nvPr>
            <p:ph type="title"/>
          </p:nvPr>
        </p:nvSpPr>
        <p:spPr>
          <a:xfrm>
            <a:off x="926548" y="1758500"/>
            <a:ext cx="7308721" cy="1424967"/>
          </a:xfrm>
        </p:spPr>
        <p:txBody>
          <a:bodyPr anchor="b"/>
          <a:lstStyle>
            <a:lvl1pPr algn="ctr">
              <a:defRPr spc="5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926548" y="3437467"/>
            <a:ext cx="7308721" cy="1804459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1600" spc="50">
                <a:solidFill>
                  <a:srgbClr val="FFFFFF"/>
                </a:solidFill>
                <a:latin typeface="Century Gothic"/>
                <a:cs typeface="Century Gothic"/>
              </a:defRPr>
            </a:lvl1pPr>
            <a:lvl2pPr marL="457200" indent="0" algn="ctr">
              <a:buNone/>
              <a:defRPr sz="1800">
                <a:solidFill>
                  <a:srgbClr val="FFFFFF"/>
                </a:solidFill>
                <a:latin typeface="Century Gothic"/>
                <a:cs typeface="Century Gothic"/>
              </a:defRPr>
            </a:lvl2pPr>
            <a:lvl3pPr marL="914400" indent="0" algn="ctr">
              <a:buNone/>
              <a:defRPr sz="1800">
                <a:solidFill>
                  <a:srgbClr val="FFFFFF"/>
                </a:solidFill>
                <a:latin typeface="Century Gothic"/>
                <a:cs typeface="Century Gothic"/>
              </a:defRPr>
            </a:lvl3pPr>
            <a:lvl4pPr marL="1371600" indent="0" algn="ctr">
              <a:buNone/>
              <a:defRPr sz="1800">
                <a:solidFill>
                  <a:srgbClr val="FFFFFF"/>
                </a:solidFill>
                <a:latin typeface="Century Gothic"/>
                <a:cs typeface="Century Gothic"/>
              </a:defRPr>
            </a:lvl4pPr>
            <a:lvl5pPr marL="1828800" indent="0" algn="ctr">
              <a:buNone/>
              <a:defRPr sz="1800">
                <a:solidFill>
                  <a:srgbClr val="FFFFFF"/>
                </a:solidFill>
                <a:latin typeface="Century Gothic"/>
                <a:cs typeface="Century Gothic"/>
              </a:defRPr>
            </a:lvl5pPr>
          </a:lstStyle>
          <a:p>
            <a:pPr lvl="0"/>
            <a:r>
              <a:rPr lang="en-US" dirty="0"/>
              <a:t>Presenter name</a:t>
            </a:r>
          </a:p>
          <a:p>
            <a:pPr lvl="0"/>
            <a:r>
              <a:rPr lang="en-US" dirty="0"/>
              <a:t>Presenter Title</a:t>
            </a:r>
          </a:p>
          <a:p>
            <a:pPr lvl="0"/>
            <a:r>
              <a:rPr lang="en-US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14341155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s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0EAE962-8407-EC02-8461-78D2CB65DA1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6350"/>
            <a:ext cx="9144000" cy="68453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CE3D9E1-9B45-34D6-E8B5-43F8C6F79880}"/>
              </a:ext>
            </a:extLst>
          </p:cNvPr>
          <p:cNvSpPr txBox="1"/>
          <p:nvPr userDrawn="1"/>
        </p:nvSpPr>
        <p:spPr>
          <a:xfrm>
            <a:off x="948015" y="2959393"/>
            <a:ext cx="1279684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kern="0" spc="200" dirty="0">
                <a:solidFill>
                  <a:srgbClr val="182A4A"/>
                </a:solidFill>
                <a:latin typeface="Century Gothic" panose="020B0502020202020204" pitchFamily="34" charset="0"/>
                <a:cs typeface="Century Gothic"/>
              </a:rPr>
              <a:t>IGB MISSION</a:t>
            </a:r>
          </a:p>
        </p:txBody>
      </p:sp>
    </p:spTree>
    <p:extLst>
      <p:ext uri="{BB962C8B-B14F-4D97-AF65-F5344CB8AC3E}">
        <p14:creationId xmlns:p14="http://schemas.microsoft.com/office/powerpoint/2010/main" val="30133589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s and research">
    <p:bg>
      <p:bgPr>
        <a:solidFill>
          <a:srgbClr val="0B0A0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182A4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 userDrawn="1"/>
        </p:nvSpPr>
        <p:spPr>
          <a:xfrm>
            <a:off x="868235" y="731693"/>
            <a:ext cx="1460098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b="0" kern="0" spc="200" dirty="0">
                <a:solidFill>
                  <a:schemeClr val="tx1"/>
                </a:solidFill>
                <a:latin typeface="Century Gothic"/>
                <a:cs typeface="Century Gothic"/>
              </a:rPr>
              <a:t>IGB NUMBERS</a:t>
            </a:r>
          </a:p>
        </p:txBody>
      </p:sp>
      <p:sp>
        <p:nvSpPr>
          <p:cNvPr id="24" name="TextBox 23"/>
          <p:cNvSpPr txBox="1"/>
          <p:nvPr userDrawn="1"/>
        </p:nvSpPr>
        <p:spPr>
          <a:xfrm>
            <a:off x="868234" y="4668693"/>
            <a:ext cx="1375433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b="0" kern="0" spc="200" dirty="0">
                <a:solidFill>
                  <a:schemeClr val="tx1"/>
                </a:solidFill>
                <a:latin typeface="Century Gothic"/>
                <a:cs typeface="Century Gothic"/>
              </a:rPr>
              <a:t>IGB RESEARCH</a:t>
            </a:r>
          </a:p>
        </p:txBody>
      </p:sp>
      <p:sp>
        <p:nvSpPr>
          <p:cNvPr id="26" name="TextBox 25"/>
          <p:cNvSpPr txBox="1"/>
          <p:nvPr userDrawn="1"/>
        </p:nvSpPr>
        <p:spPr>
          <a:xfrm>
            <a:off x="1259606" y="5175200"/>
            <a:ext cx="1341564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sz="850" kern="0" spc="200" dirty="0">
                <a:solidFill>
                  <a:schemeClr val="bg1"/>
                </a:solidFill>
                <a:latin typeface="Century Gothic"/>
                <a:cs typeface="Century Gothic"/>
              </a:rPr>
              <a:t>HEALTH &amp; WELLNESS</a:t>
            </a:r>
          </a:p>
        </p:txBody>
      </p:sp>
      <p:sp>
        <p:nvSpPr>
          <p:cNvPr id="28" name="TextBox 27"/>
          <p:cNvSpPr txBox="1"/>
          <p:nvPr userDrawn="1"/>
        </p:nvSpPr>
        <p:spPr>
          <a:xfrm>
            <a:off x="2885203" y="5175200"/>
            <a:ext cx="1341564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sz="850" kern="0" spc="200" dirty="0">
                <a:solidFill>
                  <a:schemeClr val="bg1"/>
                </a:solidFill>
                <a:latin typeface="Century Gothic"/>
                <a:cs typeface="Century Gothic"/>
              </a:rPr>
              <a:t>TECHNOLOGY &amp; SOCIETY</a:t>
            </a:r>
          </a:p>
        </p:txBody>
      </p:sp>
      <p:sp>
        <p:nvSpPr>
          <p:cNvPr id="30" name="TextBox 29"/>
          <p:cNvSpPr txBox="1"/>
          <p:nvPr userDrawn="1"/>
        </p:nvSpPr>
        <p:spPr>
          <a:xfrm>
            <a:off x="4982244" y="5175200"/>
            <a:ext cx="1341564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sz="850" kern="0" spc="200" dirty="0">
                <a:solidFill>
                  <a:schemeClr val="bg1"/>
                </a:solidFill>
                <a:latin typeface="Century Gothic"/>
                <a:cs typeface="Century Gothic"/>
              </a:rPr>
              <a:t>AGRICULTURE &amp; ENVIRONMENT</a:t>
            </a:r>
          </a:p>
        </p:txBody>
      </p:sp>
      <p:sp>
        <p:nvSpPr>
          <p:cNvPr id="32" name="TextBox 31"/>
          <p:cNvSpPr txBox="1"/>
          <p:nvPr userDrawn="1"/>
        </p:nvSpPr>
        <p:spPr>
          <a:xfrm>
            <a:off x="7064628" y="5234834"/>
            <a:ext cx="134156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sz="850" kern="0" spc="200" dirty="0">
                <a:solidFill>
                  <a:schemeClr val="bg1"/>
                </a:solidFill>
                <a:latin typeface="Century Gothic"/>
                <a:cs typeface="Century Gothic"/>
              </a:rPr>
              <a:t>FUNDAMENTAL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764FCC8-5609-441E-571C-440C5B6B507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60011" y="5186952"/>
            <a:ext cx="387154" cy="32918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5C1CAE5-FFCF-2BB0-C383-E8CCF4B98DF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602645" y="5186952"/>
            <a:ext cx="329184" cy="32918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A3181A8-4963-77D1-6628-73478C5350D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501901" y="5188811"/>
            <a:ext cx="374904" cy="32546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161EA90-BE2A-5B11-D0ED-A2FBAE5FF5B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592958" y="5194852"/>
            <a:ext cx="455391" cy="278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5575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esearch portfolio">
    <p:bg>
      <p:bgPr>
        <a:solidFill>
          <a:srgbClr val="00AE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198215AD-AF60-424E-9CC0-C715EA56A61C}"/>
              </a:ext>
            </a:extLst>
          </p:cNvPr>
          <p:cNvSpPr txBox="1"/>
          <p:nvPr userDrawn="1"/>
        </p:nvSpPr>
        <p:spPr>
          <a:xfrm>
            <a:off x="581852" y="493697"/>
            <a:ext cx="2411678" cy="246221"/>
          </a:xfrm>
          <a:prstGeom prst="rect">
            <a:avLst/>
          </a:prstGeom>
          <a:solidFill>
            <a:srgbClr val="182A4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kern="0" spc="200" noProof="0">
                <a:solidFill>
                  <a:srgbClr val="FFFFFF"/>
                </a:solidFill>
                <a:latin typeface="Century Gothic"/>
                <a:cs typeface="Century Gothic"/>
              </a:rPr>
              <a:t>IGB RESEARCH PORTFOLIO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A991023-CE77-3B41-B81D-8764EE868CD3}"/>
              </a:ext>
            </a:extLst>
          </p:cNvPr>
          <p:cNvSpPr txBox="1"/>
          <p:nvPr userDrawn="1"/>
        </p:nvSpPr>
        <p:spPr>
          <a:xfrm>
            <a:off x="501016" y="845731"/>
            <a:ext cx="278836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0" i="0" dirty="0">
                <a:solidFill>
                  <a:srgbClr val="182A4A"/>
                </a:solidFill>
                <a:latin typeface="Georgia" panose="02040502050405020303" pitchFamily="18" charset="0"/>
                <a:ea typeface="Century Gothic" charset="0"/>
                <a:cs typeface="Century Gothic" charset="0"/>
              </a:rPr>
              <a:t>Tackling grand challenges in fundamental and applied research with genomics and trans-disciplinary team science.</a:t>
            </a:r>
          </a:p>
        </p:txBody>
      </p:sp>
      <p:pic>
        <p:nvPicPr>
          <p:cNvPr id="17" name="Picture 16" descr="IGB_Health_white.png">
            <a:extLst>
              <a:ext uri="{FF2B5EF4-FFF2-40B4-BE49-F238E27FC236}">
                <a16:creationId xmlns:a16="http://schemas.microsoft.com/office/drawing/2014/main" id="{2DC38FE6-056D-2F49-8F72-9B92DFA51A3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7881" y="770695"/>
            <a:ext cx="640080" cy="64008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9FD7B2A-BC02-EA45-8EB1-7CFE76A23282}"/>
              </a:ext>
            </a:extLst>
          </p:cNvPr>
          <p:cNvSpPr txBox="1"/>
          <p:nvPr userDrawn="1"/>
        </p:nvSpPr>
        <p:spPr>
          <a:xfrm>
            <a:off x="4807139" y="1284137"/>
            <a:ext cx="13415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300"/>
              </a:spcAft>
            </a:pPr>
            <a:r>
              <a:rPr lang="en-US" sz="800" b="0" kern="0" spc="130" dirty="0">
                <a:solidFill>
                  <a:schemeClr val="bg1"/>
                </a:solidFill>
                <a:latin typeface="Century Gothic"/>
                <a:cs typeface="Century Gothic"/>
              </a:rPr>
              <a:t>HEALTH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C4B4CCE-5B05-AB4A-B70B-E73AEC137237}"/>
              </a:ext>
            </a:extLst>
          </p:cNvPr>
          <p:cNvSpPr txBox="1"/>
          <p:nvPr userDrawn="1"/>
        </p:nvSpPr>
        <p:spPr>
          <a:xfrm>
            <a:off x="5869696" y="1284137"/>
            <a:ext cx="13415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300"/>
              </a:spcAft>
            </a:pPr>
            <a:r>
              <a:rPr lang="en-US" sz="800" b="0" kern="0" spc="130" dirty="0">
                <a:solidFill>
                  <a:schemeClr val="bg1"/>
                </a:solidFill>
                <a:latin typeface="Century Gothic"/>
                <a:cs typeface="Century Gothic"/>
              </a:rPr>
              <a:t>TECHNOLOGY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BBC29BE-C17B-EA4A-AA37-D9DDB0F53E24}"/>
              </a:ext>
            </a:extLst>
          </p:cNvPr>
          <p:cNvSpPr txBox="1"/>
          <p:nvPr userDrawn="1"/>
        </p:nvSpPr>
        <p:spPr>
          <a:xfrm>
            <a:off x="7005774" y="1276443"/>
            <a:ext cx="134156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300"/>
              </a:spcAft>
            </a:pPr>
            <a:r>
              <a:rPr lang="en-US" sz="850" b="0" kern="0" spc="130" dirty="0">
                <a:solidFill>
                  <a:schemeClr val="bg1"/>
                </a:solidFill>
                <a:latin typeface="Century Gothic"/>
                <a:cs typeface="Century Gothic"/>
              </a:rPr>
              <a:t>ENVIRONMENT</a:t>
            </a:r>
          </a:p>
        </p:txBody>
      </p:sp>
      <p:pic>
        <p:nvPicPr>
          <p:cNvPr id="22" name="Picture 21" descr="IGB_Technology_white.png">
            <a:extLst>
              <a:ext uri="{FF2B5EF4-FFF2-40B4-BE49-F238E27FC236}">
                <a16:creationId xmlns:a16="http://schemas.microsoft.com/office/drawing/2014/main" id="{3FBAFEEF-DBB7-504C-90E3-17FDB504455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0438" y="770695"/>
            <a:ext cx="640080" cy="640080"/>
          </a:xfrm>
          <a:prstGeom prst="rect">
            <a:avLst/>
          </a:prstGeom>
        </p:spPr>
      </p:pic>
      <p:pic>
        <p:nvPicPr>
          <p:cNvPr id="23" name="Picture 22" descr="IGB_Environment_white.png">
            <a:extLst>
              <a:ext uri="{FF2B5EF4-FFF2-40B4-BE49-F238E27FC236}">
                <a16:creationId xmlns:a16="http://schemas.microsoft.com/office/drawing/2014/main" id="{C6441A54-4554-C04A-96AC-A5AAAE68995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56516" y="770695"/>
            <a:ext cx="640080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2518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ategic Partners">
    <p:bg>
      <p:bgPr>
        <a:solidFill>
          <a:srgbClr val="647E8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 57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647E8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IGB_Health_white.png">
            <a:extLst>
              <a:ext uri="{FF2B5EF4-FFF2-40B4-BE49-F238E27FC236}">
                <a16:creationId xmlns:a16="http://schemas.microsoft.com/office/drawing/2014/main" id="{5A87EF62-3A36-D14C-AC52-3C9C1C15B4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7881" y="770695"/>
            <a:ext cx="640080" cy="64008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04E55BE-51DA-8148-A6BC-60A5C0671C7E}"/>
              </a:ext>
            </a:extLst>
          </p:cNvPr>
          <p:cNvSpPr txBox="1"/>
          <p:nvPr userDrawn="1"/>
        </p:nvSpPr>
        <p:spPr>
          <a:xfrm>
            <a:off x="4807139" y="1284137"/>
            <a:ext cx="13415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300"/>
              </a:spcAft>
            </a:pPr>
            <a:r>
              <a:rPr lang="en-US" sz="800" b="0" kern="0" spc="130" dirty="0">
                <a:solidFill>
                  <a:schemeClr val="bg1"/>
                </a:solidFill>
                <a:latin typeface="Century Gothic"/>
                <a:cs typeface="Century Gothic"/>
              </a:rPr>
              <a:t>HEALTH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DB32932-FC8E-3545-84AF-9FB1FC710D70}"/>
              </a:ext>
            </a:extLst>
          </p:cNvPr>
          <p:cNvSpPr txBox="1"/>
          <p:nvPr userDrawn="1"/>
        </p:nvSpPr>
        <p:spPr>
          <a:xfrm>
            <a:off x="5869696" y="1284137"/>
            <a:ext cx="13415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300"/>
              </a:spcAft>
            </a:pPr>
            <a:r>
              <a:rPr lang="en-US" sz="800" b="0" kern="0" spc="130" dirty="0">
                <a:solidFill>
                  <a:schemeClr val="bg1"/>
                </a:solidFill>
                <a:latin typeface="Century Gothic"/>
                <a:cs typeface="Century Gothic"/>
              </a:rPr>
              <a:t>TECHNOLOGY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75FA5C7-7509-1A45-91F9-9ACC7237D578}"/>
              </a:ext>
            </a:extLst>
          </p:cNvPr>
          <p:cNvSpPr txBox="1"/>
          <p:nvPr userDrawn="1"/>
        </p:nvSpPr>
        <p:spPr>
          <a:xfrm>
            <a:off x="7005774" y="1276443"/>
            <a:ext cx="134156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300"/>
              </a:spcAft>
            </a:pPr>
            <a:r>
              <a:rPr lang="en-US" sz="850" b="0" kern="0" spc="130" dirty="0">
                <a:solidFill>
                  <a:schemeClr val="bg1"/>
                </a:solidFill>
                <a:latin typeface="Century Gothic"/>
                <a:cs typeface="Century Gothic"/>
              </a:rPr>
              <a:t>ENVIRONMENT</a:t>
            </a:r>
          </a:p>
        </p:txBody>
      </p:sp>
      <p:pic>
        <p:nvPicPr>
          <p:cNvPr id="18" name="Picture 17" descr="IGB_Technology_white.png">
            <a:extLst>
              <a:ext uri="{FF2B5EF4-FFF2-40B4-BE49-F238E27FC236}">
                <a16:creationId xmlns:a16="http://schemas.microsoft.com/office/drawing/2014/main" id="{22EB3330-BFEF-6F4B-9372-C91320B07B8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0438" y="770695"/>
            <a:ext cx="640080" cy="640080"/>
          </a:xfrm>
          <a:prstGeom prst="rect">
            <a:avLst/>
          </a:prstGeom>
        </p:spPr>
      </p:pic>
      <p:pic>
        <p:nvPicPr>
          <p:cNvPr id="19" name="Picture 18" descr="IGB_Environment_white.png">
            <a:extLst>
              <a:ext uri="{FF2B5EF4-FFF2-40B4-BE49-F238E27FC236}">
                <a16:creationId xmlns:a16="http://schemas.microsoft.com/office/drawing/2014/main" id="{D33AD43B-AC3C-1349-8B9E-E7E29D34B7D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56516" y="770695"/>
            <a:ext cx="640080" cy="64008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9BD5A85D-75FE-F04D-8564-1758679DACC7}"/>
              </a:ext>
            </a:extLst>
          </p:cNvPr>
          <p:cNvSpPr txBox="1"/>
          <p:nvPr userDrawn="1"/>
        </p:nvSpPr>
        <p:spPr>
          <a:xfrm>
            <a:off x="2993531" y="493697"/>
            <a:ext cx="230262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kern="0" spc="200" dirty="0">
                <a:solidFill>
                  <a:srgbClr val="182A4A"/>
                </a:solidFill>
                <a:latin typeface="Century Gothic"/>
                <a:cs typeface="Century Gothic"/>
              </a:rPr>
              <a:t>STRATEGIC PARTNERSHIPS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D3676E4-33DE-8791-0F14-2415AF7DB6CA}"/>
              </a:ext>
            </a:extLst>
          </p:cNvPr>
          <p:cNvSpPr txBox="1"/>
          <p:nvPr userDrawn="1"/>
        </p:nvSpPr>
        <p:spPr>
          <a:xfrm>
            <a:off x="581852" y="493697"/>
            <a:ext cx="2411678" cy="246221"/>
          </a:xfrm>
          <a:prstGeom prst="rect">
            <a:avLst/>
          </a:prstGeom>
          <a:solidFill>
            <a:srgbClr val="182A4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kern="0" spc="200" dirty="0">
                <a:solidFill>
                  <a:srgbClr val="FFFFFF"/>
                </a:solidFill>
                <a:latin typeface="Century Gothic"/>
                <a:cs typeface="Century Gothic"/>
              </a:rPr>
              <a:t>IGB RESEARCH PORTFOLIO</a:t>
            </a:r>
          </a:p>
        </p:txBody>
      </p:sp>
    </p:spTree>
    <p:extLst>
      <p:ext uri="{BB962C8B-B14F-4D97-AF65-F5344CB8AC3E}">
        <p14:creationId xmlns:p14="http://schemas.microsoft.com/office/powerpoint/2010/main" val="40905487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445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986051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50" r:id="rId13"/>
    <p:sldLayoutId id="2147483657" r:id="rId14"/>
    <p:sldLayoutId id="2147483671" r:id="rId15"/>
    <p:sldLayoutId id="2147483652" r:id="rId16"/>
    <p:sldLayoutId id="2147483654" r:id="rId17"/>
    <p:sldLayoutId id="2147483655" r:id="rId18"/>
    <p:sldLayoutId id="2147483672" r:id="rId19"/>
    <p:sldLayoutId id="2147483673" r:id="rId20"/>
    <p:sldLayoutId id="2147483674" r:id="rId21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2"/>
          </a:solidFill>
          <a:latin typeface="Georgia"/>
          <a:ea typeface="+mj-ea"/>
          <a:cs typeface="Georgia"/>
        </a:defRPr>
      </a:lvl1pPr>
    </p:titleStyle>
    <p:bodyStyle>
      <a:lvl1pPr marL="342900" indent="-342900" algn="l" defTabSz="457200" rtl="0" eaLnBrk="1" latinLnBrk="0" hangingPunct="1">
        <a:spcBef>
          <a:spcPts val="1176"/>
        </a:spcBef>
        <a:buFont typeface="Arial"/>
        <a:buChar char="•"/>
        <a:defRPr sz="2400" b="0" i="0" kern="1200">
          <a:solidFill>
            <a:schemeClr val="tx1"/>
          </a:solidFill>
          <a:latin typeface="Century Gothic" charset="0"/>
          <a:ea typeface="Century Gothic" charset="0"/>
          <a:cs typeface="Century Gothic" charset="0"/>
        </a:defRPr>
      </a:lvl1pPr>
      <a:lvl2pPr marL="742950" indent="-285750" algn="l" defTabSz="457200" rtl="0" eaLnBrk="1" latinLnBrk="0" hangingPunct="1">
        <a:spcBef>
          <a:spcPts val="1176"/>
        </a:spcBef>
        <a:buFont typeface="Arial"/>
        <a:buChar char="–"/>
        <a:defRPr sz="2000" b="0" i="0" kern="1200">
          <a:solidFill>
            <a:schemeClr val="tx1"/>
          </a:solidFill>
          <a:latin typeface="Century Gothic" charset="0"/>
          <a:ea typeface="Century Gothic" charset="0"/>
          <a:cs typeface="Century Gothic" charset="0"/>
        </a:defRPr>
      </a:lvl2pPr>
      <a:lvl3pPr marL="1143000" indent="-228600" algn="l" defTabSz="457200" rtl="0" eaLnBrk="1" latinLnBrk="0" hangingPunct="1">
        <a:spcBef>
          <a:spcPts val="1176"/>
        </a:spcBef>
        <a:buFont typeface="Arial"/>
        <a:buChar char="•"/>
        <a:defRPr sz="1800" b="0" i="0" kern="1200">
          <a:solidFill>
            <a:schemeClr val="tx1"/>
          </a:solidFill>
          <a:latin typeface="Century Gothic" charset="0"/>
          <a:ea typeface="Century Gothic" charset="0"/>
          <a:cs typeface="Century Gothic" charset="0"/>
        </a:defRPr>
      </a:lvl3pPr>
      <a:lvl4pPr marL="1600200" indent="-228600" algn="l" defTabSz="457200" rtl="0" eaLnBrk="1" latinLnBrk="0" hangingPunct="1">
        <a:spcBef>
          <a:spcPts val="1176"/>
        </a:spcBef>
        <a:buFont typeface="Arial"/>
        <a:buChar char="–"/>
        <a:defRPr sz="1600" b="0" i="0" kern="1200">
          <a:solidFill>
            <a:schemeClr val="tx1"/>
          </a:solidFill>
          <a:latin typeface="Century Gothic" charset="0"/>
          <a:ea typeface="Century Gothic" charset="0"/>
          <a:cs typeface="Century Gothic" charset="0"/>
        </a:defRPr>
      </a:lvl4pPr>
      <a:lvl5pPr marL="2057400" indent="-228600" algn="l" defTabSz="457200" rtl="0" eaLnBrk="1" latinLnBrk="0" hangingPunct="1">
        <a:spcBef>
          <a:spcPts val="1176"/>
        </a:spcBef>
        <a:buFont typeface="Arial"/>
        <a:buChar char="»"/>
        <a:defRPr sz="1400" b="0" i="0" kern="1200">
          <a:solidFill>
            <a:schemeClr val="tx1"/>
          </a:solidFill>
          <a:latin typeface="Century Gothic" charset="0"/>
          <a:ea typeface="Century Gothic" charset="0"/>
          <a:cs typeface="Century Gothic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0.emf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12581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ndigenous participants in the SING workshop extract and sequence mitochondrial DNA as part of a week-long workshop in genomics.">
            <a:extLst>
              <a:ext uri="{FF2B5EF4-FFF2-40B4-BE49-F238E27FC236}">
                <a16:creationId xmlns:a16="http://schemas.microsoft.com/office/drawing/2014/main" id="{EA8A3DDF-7E46-C244-BD69-250CF84746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06165" y="2760291"/>
            <a:ext cx="2766089" cy="1844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Placeholder 10"/>
          <p:cNvPicPr>
            <a:picLocks noGrp="1" noChangeAspect="1"/>
          </p:cNvPicPr>
          <p:nvPr>
            <p:ph type="pic"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34830" y="0"/>
            <a:ext cx="3137170" cy="2760663"/>
          </a:xfrm>
        </p:spPr>
      </p:pic>
      <p:pic>
        <p:nvPicPr>
          <p:cNvPr id="12" name="Picture Placeholder 11"/>
          <p:cNvPicPr>
            <a:picLocks noGrp="1" noChangeAspect="1"/>
          </p:cNvPicPr>
          <p:nvPr>
            <p:ph type="pic" idx="10"/>
          </p:nvPr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588933"/>
            <a:ext cx="2164079" cy="1820576"/>
          </a:xfrm>
        </p:spPr>
      </p:pic>
      <p:pic>
        <p:nvPicPr>
          <p:cNvPr id="15" name="Picture Placeholder 14"/>
          <p:cNvPicPr>
            <a:picLocks noGrp="1" noChangeAspect="1"/>
          </p:cNvPicPr>
          <p:nvPr>
            <p:ph type="pic" idx="11"/>
          </p:nvPr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00" y="2760363"/>
            <a:ext cx="2155371" cy="1841863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angle 13"/>
          <p:cNvSpPr/>
          <p:nvPr/>
        </p:nvSpPr>
        <p:spPr>
          <a:xfrm>
            <a:off x="4" y="2160038"/>
            <a:ext cx="1444527" cy="598338"/>
          </a:xfrm>
          <a:prstGeom prst="rect">
            <a:avLst/>
          </a:prstGeom>
          <a:solidFill>
            <a:schemeClr val="accent2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Helvetica"/>
                <a:cs typeface="Helvetica"/>
              </a:rPr>
              <a:t>C. Lutz</a:t>
            </a:r>
          </a:p>
          <a:p>
            <a:pPr algn="ctr"/>
            <a:r>
              <a:rPr lang="en-US" sz="1200" i="1" dirty="0">
                <a:solidFill>
                  <a:schemeClr val="bg1"/>
                </a:solidFill>
                <a:latin typeface="Helvetica"/>
                <a:cs typeface="Helvetica"/>
              </a:rPr>
              <a:t>Outreach Activities Manager</a:t>
            </a:r>
          </a:p>
        </p:txBody>
      </p:sp>
      <p:pic>
        <p:nvPicPr>
          <p:cNvPr id="5" name="Picture 4" descr="A person wearing a pink shirt&#10;&#10;Description automatically generated">
            <a:extLst>
              <a:ext uri="{FF2B5EF4-FFF2-40B4-BE49-F238E27FC236}">
                <a16:creationId xmlns:a16="http://schemas.microsoft.com/office/drawing/2014/main" id="{63A52278-8C4D-4E34-AA27-38F1B484098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00" y="0"/>
            <a:ext cx="1440431" cy="215791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9C19ADB-AC24-5042-BDA5-2813D9C8837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8410" y="4600702"/>
            <a:ext cx="2413590" cy="1808911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3AE10DDF-5DFE-674D-B81D-7C2EC5DBDD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Nationally Recognized Program</a:t>
            </a:r>
            <a:endParaRPr lang="en-US" dirty="0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E13CD8EB-A068-FC45-B60D-5A14E95283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012265" y="1307548"/>
            <a:ext cx="4052221" cy="4445000"/>
          </a:xfrm>
        </p:spPr>
        <p:txBody>
          <a:bodyPr>
            <a:noAutofit/>
          </a:bodyPr>
          <a:lstStyle/>
          <a:p>
            <a:r>
              <a:rPr lang="en-US" sz="1600" dirty="0"/>
              <a:t>Partners include:</a:t>
            </a:r>
          </a:p>
          <a:p>
            <a:pPr marL="342900" indent="-342900">
              <a:spcBef>
                <a:spcPts val="350"/>
              </a:spcBef>
              <a:buFont typeface="Arial" charset="0"/>
              <a:buChar char="•"/>
            </a:pPr>
            <a:r>
              <a:rPr lang="en-US" sz="1600" dirty="0"/>
              <a:t>Champaign Unit 4 Public Schools</a:t>
            </a:r>
          </a:p>
          <a:p>
            <a:pPr marL="342900" indent="-342900">
              <a:spcBef>
                <a:spcPts val="350"/>
              </a:spcBef>
              <a:buFont typeface="Arial" charset="0"/>
              <a:buChar char="•"/>
            </a:pPr>
            <a:r>
              <a:rPr lang="en-US" sz="1600" dirty="0"/>
              <a:t>Abbott Laboratories</a:t>
            </a:r>
          </a:p>
          <a:p>
            <a:pPr marL="342900" indent="-342900">
              <a:spcBef>
                <a:spcPts val="350"/>
              </a:spcBef>
              <a:buFont typeface="Arial" charset="0"/>
              <a:buChar char="•"/>
            </a:pPr>
            <a:r>
              <a:rPr lang="en-US" sz="1600" dirty="0"/>
              <a:t>American Association for the Advancement of Science</a:t>
            </a:r>
          </a:p>
          <a:p>
            <a:pPr marL="342900" indent="-342900">
              <a:spcBef>
                <a:spcPts val="350"/>
              </a:spcBef>
              <a:buFont typeface="Arial" charset="0"/>
              <a:buChar char="•"/>
            </a:pPr>
            <a:r>
              <a:rPr lang="en-US" sz="1600" dirty="0"/>
              <a:t>Field Museum of Chicago</a:t>
            </a:r>
          </a:p>
          <a:p>
            <a:pPr marL="342900" indent="-342900">
              <a:spcBef>
                <a:spcPts val="350"/>
              </a:spcBef>
              <a:buFont typeface="Arial" charset="0"/>
              <a:buChar char="•"/>
            </a:pPr>
            <a:r>
              <a:rPr lang="en-US" sz="1600" dirty="0"/>
              <a:t>National Academy of Sciences</a:t>
            </a:r>
          </a:p>
          <a:p>
            <a:pPr marL="342900" indent="-342900">
              <a:spcBef>
                <a:spcPts val="350"/>
              </a:spcBef>
              <a:buFont typeface="Arial" charset="0"/>
              <a:buChar char="•"/>
            </a:pPr>
            <a:r>
              <a:rPr lang="en-US" sz="1600" dirty="0"/>
              <a:t>National Courts and Sciences Institute</a:t>
            </a:r>
          </a:p>
          <a:p>
            <a:pPr marL="342900" indent="-342900">
              <a:spcBef>
                <a:spcPts val="350"/>
              </a:spcBef>
              <a:buFont typeface="Arial" charset="0"/>
              <a:buChar char="•"/>
            </a:pPr>
            <a:r>
              <a:rPr lang="en-US" sz="1600" dirty="0"/>
              <a:t>National Institutes of Health</a:t>
            </a:r>
          </a:p>
          <a:p>
            <a:r>
              <a:rPr lang="en-US" sz="1600" dirty="0"/>
              <a:t>Programs include:</a:t>
            </a:r>
          </a:p>
          <a:p>
            <a:pPr marL="342900" indent="-342900">
              <a:spcBef>
                <a:spcPts val="350"/>
              </a:spcBef>
              <a:buFont typeface="Arial" charset="0"/>
              <a:buChar char="•"/>
            </a:pPr>
            <a:r>
              <a:rPr lang="en-US" sz="1600" dirty="0"/>
              <a:t>IGB At-Home</a:t>
            </a:r>
          </a:p>
          <a:p>
            <a:pPr marL="342900" indent="-342900">
              <a:spcBef>
                <a:spcPts val="350"/>
              </a:spcBef>
              <a:buFont typeface="Arial" charset="0"/>
              <a:buChar char="•"/>
            </a:pPr>
            <a:r>
              <a:rPr lang="en-US" sz="1600" dirty="0"/>
              <a:t>Art of Science exhibits </a:t>
            </a:r>
          </a:p>
          <a:p>
            <a:pPr marL="342900" indent="-342900">
              <a:spcBef>
                <a:spcPts val="350"/>
              </a:spcBef>
              <a:buFont typeface="Arial" charset="0"/>
              <a:buChar char="•"/>
            </a:pPr>
            <a:r>
              <a:rPr lang="en-US" sz="1600" dirty="0"/>
              <a:t>Genome Day</a:t>
            </a:r>
          </a:p>
          <a:p>
            <a:pPr marL="342900" indent="-342900">
              <a:spcBef>
                <a:spcPts val="350"/>
              </a:spcBef>
              <a:buFont typeface="Arial" charset="0"/>
              <a:buChar char="•"/>
            </a:pPr>
            <a:r>
              <a:rPr lang="en-US" sz="1600" dirty="0"/>
              <a:t>Genomics </a:t>
            </a:r>
            <a:r>
              <a:rPr lang="en-US" sz="1600" dirty="0" err="1"/>
              <a:t>for</a:t>
            </a:r>
            <a:r>
              <a:rPr lang="en-US" sz="1600" baseline="30000" dirty="0" err="1"/>
              <a:t>TM</a:t>
            </a:r>
            <a:r>
              <a:rPr lang="en-US" sz="1600" baseline="30000" dirty="0"/>
              <a:t> </a:t>
            </a:r>
            <a:r>
              <a:rPr lang="en-US" sz="1600" dirty="0"/>
              <a:t>Judges, Physicians, Teachers, Journalists, Faith Leaders</a:t>
            </a:r>
          </a:p>
          <a:p>
            <a:pPr marL="342900" indent="-342900">
              <a:spcBef>
                <a:spcPts val="350"/>
              </a:spcBef>
              <a:buFont typeface="Arial" charset="0"/>
              <a:buChar char="•"/>
            </a:pPr>
            <a:r>
              <a:rPr lang="en-US" sz="1600" dirty="0"/>
              <a:t>World of Genomics</a:t>
            </a:r>
          </a:p>
        </p:txBody>
      </p:sp>
    </p:spTree>
    <p:extLst>
      <p:ext uri="{BB962C8B-B14F-4D97-AF65-F5344CB8AC3E}">
        <p14:creationId xmlns:p14="http://schemas.microsoft.com/office/powerpoint/2010/main" val="581345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Picture Placeholder 4"/>
          <p:cNvSpPr>
            <a:spLocks noGrp="1"/>
          </p:cNvSpPr>
          <p:nvPr>
            <p:ph type="pic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icture Placeholder 5"/>
          <p:cNvSpPr>
            <a:spLocks noGrp="1"/>
          </p:cNvSpPr>
          <p:nvPr>
            <p:ph type="pic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half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idx="1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8557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9028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09333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DC16E5F-4BDE-D2B3-8D48-B897C7AE6A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FF6B0EC-32A5-2023-7884-59B9162BAA6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2570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85743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CBE6486E-EF8F-C447-AB16-F6C8E1C8DC20}"/>
              </a:ext>
            </a:extLst>
          </p:cNvPr>
          <p:cNvSpPr txBox="1"/>
          <p:nvPr/>
        </p:nvSpPr>
        <p:spPr>
          <a:xfrm>
            <a:off x="792032" y="2362733"/>
            <a:ext cx="1934982" cy="6540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en-US" sz="2500" spc="300" dirty="0">
                <a:solidFill>
                  <a:srgbClr val="00AEEF"/>
                </a:solidFill>
                <a:latin typeface="Century Gothic"/>
                <a:cs typeface="Century Gothic"/>
              </a:rPr>
              <a:t>43</a:t>
            </a:r>
            <a:endParaRPr kumimoji="0" lang="en-US" sz="2500" b="0" i="0" u="none" strike="noStrike" kern="1200" cap="none" spc="300" normalizeH="0" baseline="0" noProof="0" dirty="0">
              <a:ln>
                <a:noFill/>
              </a:ln>
              <a:solidFill>
                <a:srgbClr val="00AEEF"/>
              </a:solidFill>
              <a:effectLst/>
              <a:uLnTx/>
              <a:uFillTx/>
              <a:latin typeface="Century Gothic"/>
              <a:ea typeface="+mn-ea"/>
              <a:cs typeface="Century Gothic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50" b="0" i="0" u="none" strike="noStrike" kern="0" cap="none" spc="2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LICENSES OPTIONED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3DDEB20-22B0-5D4C-9114-7C09F22F9DD6}"/>
              </a:ext>
            </a:extLst>
          </p:cNvPr>
          <p:cNvSpPr txBox="1"/>
          <p:nvPr/>
        </p:nvSpPr>
        <p:spPr>
          <a:xfrm>
            <a:off x="2727014" y="2362733"/>
            <a:ext cx="1624846" cy="6540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300" normalizeH="0" baseline="0" noProof="0" dirty="0">
                <a:ln>
                  <a:noFill/>
                </a:ln>
                <a:solidFill>
                  <a:srgbClr val="00AEEF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39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50" b="0" i="0" u="none" strike="noStrike" kern="0" cap="none" spc="2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PATENTS ISSUED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EE67449-9FBC-2E49-BA29-30251D2F29FF}"/>
              </a:ext>
            </a:extLst>
          </p:cNvPr>
          <p:cNvSpPr txBox="1"/>
          <p:nvPr/>
        </p:nvSpPr>
        <p:spPr>
          <a:xfrm>
            <a:off x="4351860" y="2362733"/>
            <a:ext cx="2018120" cy="7771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300" normalizeH="0" baseline="0" noProof="0" dirty="0">
                <a:ln>
                  <a:noFill/>
                </a:ln>
                <a:solidFill>
                  <a:srgbClr val="00AEEF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23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50" b="0" i="0" u="none" strike="noStrike" kern="0" cap="none" spc="2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START-UP &amp; </a:t>
            </a:r>
            <a:br>
              <a:rPr kumimoji="0" lang="en-US" sz="850" b="0" i="0" u="none" strike="noStrike" kern="0" cap="none" spc="2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</a:br>
            <a:r>
              <a:rPr kumimoji="0" lang="en-US" sz="850" b="0" i="0" u="none" strike="noStrike" kern="0" cap="none" spc="2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SMALL COMPANIES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B5B9CDC-746C-2F4A-AE56-21D02AFC6BB1}"/>
              </a:ext>
            </a:extLst>
          </p:cNvPr>
          <p:cNvSpPr txBox="1"/>
          <p:nvPr/>
        </p:nvSpPr>
        <p:spPr>
          <a:xfrm>
            <a:off x="6369979" y="2362733"/>
            <a:ext cx="2138189" cy="6540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300" normalizeH="0" baseline="0" noProof="0" dirty="0">
                <a:ln>
                  <a:noFill/>
                </a:ln>
                <a:solidFill>
                  <a:srgbClr val="00AEEF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203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50" b="0" i="0" u="none" strike="noStrike" kern="0" cap="none" spc="2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PATENT APPLICATIONS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6CDBCBC-79E8-E449-8E3D-73B4EF2C22D8}"/>
              </a:ext>
            </a:extLst>
          </p:cNvPr>
          <p:cNvCxnSpPr/>
          <p:nvPr/>
        </p:nvCxnSpPr>
        <p:spPr>
          <a:xfrm>
            <a:off x="863597" y="3268110"/>
            <a:ext cx="7281333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65832272-8C55-2E49-915C-C7D284160D5E}"/>
              </a:ext>
            </a:extLst>
          </p:cNvPr>
          <p:cNvSpPr txBox="1"/>
          <p:nvPr/>
        </p:nvSpPr>
        <p:spPr>
          <a:xfrm>
            <a:off x="792032" y="3531123"/>
            <a:ext cx="1013716" cy="6540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300" normalizeH="0" baseline="0" noProof="0" dirty="0">
                <a:ln>
                  <a:noFill/>
                </a:ln>
                <a:solidFill>
                  <a:srgbClr val="00AEEF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155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50" b="0" i="0" u="none" strike="noStrike" kern="0" cap="none" spc="2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FACULTY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3B28652-4823-0D4A-86E3-2991D9B9FF70}"/>
              </a:ext>
            </a:extLst>
          </p:cNvPr>
          <p:cNvSpPr txBox="1"/>
          <p:nvPr/>
        </p:nvSpPr>
        <p:spPr>
          <a:xfrm>
            <a:off x="1780676" y="3531123"/>
            <a:ext cx="11290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300" normalizeH="0" baseline="0" noProof="0" dirty="0">
                <a:ln>
                  <a:noFill/>
                </a:ln>
                <a:solidFill>
                  <a:srgbClr val="00AEEF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147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50" b="0" i="0" u="none" strike="noStrike" kern="0" cap="none" spc="2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FACULTY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50" b="0" i="0" u="none" strike="noStrike" kern="0" cap="none" spc="2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AFFILIATES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8932622-4284-AD43-AF36-1DA7B565168B}"/>
              </a:ext>
            </a:extLst>
          </p:cNvPr>
          <p:cNvSpPr txBox="1"/>
          <p:nvPr/>
        </p:nvSpPr>
        <p:spPr>
          <a:xfrm>
            <a:off x="2930742" y="3531123"/>
            <a:ext cx="1340330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300" normalizeH="0" baseline="0" noProof="0" dirty="0">
                <a:ln>
                  <a:noFill/>
                </a:ln>
                <a:solidFill>
                  <a:srgbClr val="00AEEF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91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50" b="0" i="0" u="none" strike="noStrike" kern="0" cap="none" spc="2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POSTDOCTORAL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50" b="0" i="0" u="none" strike="noStrike" kern="0" cap="none" spc="2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RESEARCHERS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51E46DD-239E-3049-B5B1-B259932C56E1}"/>
              </a:ext>
            </a:extLst>
          </p:cNvPr>
          <p:cNvSpPr txBox="1"/>
          <p:nvPr/>
        </p:nvSpPr>
        <p:spPr>
          <a:xfrm>
            <a:off x="4384312" y="3531123"/>
            <a:ext cx="10759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300" normalizeH="0" baseline="0" noProof="0" dirty="0">
                <a:ln>
                  <a:noFill/>
                </a:ln>
                <a:solidFill>
                  <a:srgbClr val="00AEEF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241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50" b="0" i="0" u="none" strike="noStrike" kern="0" cap="none" spc="2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GRADUATE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50" b="0" i="0" u="none" strike="noStrike" kern="0" cap="none" spc="2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STUDENTS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E65ACCC-6630-A248-B350-9E78111D058F}"/>
              </a:ext>
            </a:extLst>
          </p:cNvPr>
          <p:cNvSpPr txBox="1"/>
          <p:nvPr/>
        </p:nvSpPr>
        <p:spPr>
          <a:xfrm>
            <a:off x="5496701" y="3531123"/>
            <a:ext cx="14740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300" normalizeH="0" baseline="0" noProof="0" dirty="0">
                <a:ln>
                  <a:noFill/>
                </a:ln>
                <a:solidFill>
                  <a:srgbClr val="00AEEF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143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50" b="0" i="0" u="none" strike="noStrike" kern="0" cap="none" spc="2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UNDERGRADUATE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50" b="0" i="0" u="none" strike="noStrike" kern="0" cap="none" spc="2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STUDENTS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6A5F135-8ED3-5445-B250-75A857A17E82}"/>
              </a:ext>
            </a:extLst>
          </p:cNvPr>
          <p:cNvSpPr txBox="1"/>
          <p:nvPr/>
        </p:nvSpPr>
        <p:spPr>
          <a:xfrm>
            <a:off x="792031" y="1202812"/>
            <a:ext cx="2138189" cy="6540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300" normalizeH="0" baseline="0" noProof="0" dirty="0">
                <a:ln>
                  <a:noFill/>
                </a:ln>
                <a:solidFill>
                  <a:srgbClr val="00AEEF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2007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50" b="0" i="0" u="none" strike="noStrike" kern="0" cap="none" spc="2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INSTITUTE ESTABLISHED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96B90B2-10A2-AE49-8ACB-AA5758441D8B}"/>
              </a:ext>
            </a:extLst>
          </p:cNvPr>
          <p:cNvSpPr txBox="1"/>
          <p:nvPr/>
        </p:nvSpPr>
        <p:spPr>
          <a:xfrm>
            <a:off x="2727014" y="1202812"/>
            <a:ext cx="2138189" cy="6540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300" normalizeH="0" baseline="0" noProof="0" dirty="0">
                <a:ln>
                  <a:noFill/>
                </a:ln>
                <a:solidFill>
                  <a:srgbClr val="00AEEF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752%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50" b="0" i="0" u="none" strike="noStrike" kern="0" cap="none" spc="2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16 YEAR ROI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A4997D3-DCD2-C440-B166-BDDC141BB3B9}"/>
              </a:ext>
            </a:extLst>
          </p:cNvPr>
          <p:cNvSpPr txBox="1"/>
          <p:nvPr/>
        </p:nvSpPr>
        <p:spPr>
          <a:xfrm>
            <a:off x="4351860" y="1202812"/>
            <a:ext cx="2138189" cy="6540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300" normalizeH="0" baseline="0" noProof="0" dirty="0">
                <a:ln>
                  <a:noFill/>
                </a:ln>
                <a:solidFill>
                  <a:srgbClr val="00AEEF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$639M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50" b="0" i="0" u="none" strike="noStrike" kern="0" cap="none" spc="2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TOTAL FUNDING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A4F73E2-60CE-9042-B2C0-659CA27B046F}"/>
              </a:ext>
            </a:extLst>
          </p:cNvPr>
          <p:cNvSpPr txBox="1"/>
          <p:nvPr/>
        </p:nvSpPr>
        <p:spPr>
          <a:xfrm>
            <a:off x="6369979" y="1202812"/>
            <a:ext cx="2138189" cy="6540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300" normalizeH="0" baseline="0" noProof="0" dirty="0">
                <a:ln>
                  <a:noFill/>
                </a:ln>
                <a:solidFill>
                  <a:srgbClr val="00AEEF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5Y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50" b="0" i="0" u="none" strike="noStrike" kern="0" cap="none" spc="2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REVIEW CYCLE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00C401E5-14B6-D641-BBDB-6D76AD0C013A}"/>
              </a:ext>
            </a:extLst>
          </p:cNvPr>
          <p:cNvCxnSpPr/>
          <p:nvPr/>
        </p:nvCxnSpPr>
        <p:spPr>
          <a:xfrm>
            <a:off x="863597" y="2125121"/>
            <a:ext cx="7281333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0016058C-A596-4D4F-8107-8B6D086BD5FD}"/>
              </a:ext>
            </a:extLst>
          </p:cNvPr>
          <p:cNvSpPr txBox="1"/>
          <p:nvPr/>
        </p:nvSpPr>
        <p:spPr>
          <a:xfrm>
            <a:off x="7106995" y="3531123"/>
            <a:ext cx="1191761" cy="7771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300" normalizeH="0" baseline="0" noProof="0" dirty="0">
                <a:ln>
                  <a:noFill/>
                </a:ln>
                <a:solidFill>
                  <a:srgbClr val="00AEEF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11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50" b="0" i="0" u="none" strike="noStrike" kern="0" cap="none" spc="2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VISITING </a:t>
            </a:r>
            <a:br>
              <a:rPr kumimoji="0" lang="en-US" sz="850" b="0" i="0" u="none" strike="noStrike" kern="0" cap="none" spc="2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</a:br>
            <a:r>
              <a:rPr kumimoji="0" lang="en-US" sz="850" b="0" i="0" u="none" strike="noStrike" kern="0" cap="none" spc="2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RESEARCHERS</a:t>
            </a:r>
          </a:p>
        </p:txBody>
      </p:sp>
    </p:spTree>
    <p:extLst>
      <p:ext uri="{BB962C8B-B14F-4D97-AF65-F5344CB8AC3E}">
        <p14:creationId xmlns:p14="http://schemas.microsoft.com/office/powerpoint/2010/main" val="2422045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iPod, electronics&#10;&#10;Description automatically generated">
            <a:extLst>
              <a:ext uri="{FF2B5EF4-FFF2-40B4-BE49-F238E27FC236}">
                <a16:creationId xmlns:a16="http://schemas.microsoft.com/office/drawing/2014/main" id="{A3C244AE-81A1-FD4B-BBBB-5CFCD962E04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30668"/>
            <a:ext cx="9445710" cy="741437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E97D4FD-C9C9-9444-BE5B-4407C0B51D95}"/>
              </a:ext>
            </a:extLst>
          </p:cNvPr>
          <p:cNvSpPr txBox="1"/>
          <p:nvPr/>
        </p:nvSpPr>
        <p:spPr>
          <a:xfrm>
            <a:off x="6785248" y="3300951"/>
            <a:ext cx="9893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Tissue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Engineering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213DF6C-29DB-D049-8EFF-389FE58F7C03}"/>
              </a:ext>
            </a:extLst>
          </p:cNvPr>
          <p:cNvSpPr txBox="1"/>
          <p:nvPr/>
        </p:nvSpPr>
        <p:spPr>
          <a:xfrm>
            <a:off x="6204279" y="1900582"/>
            <a:ext cx="18961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Faster, More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Affordable Diagnostics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0F875D8-1F2D-A849-9C83-5FD8BDA6FDC8}"/>
              </a:ext>
            </a:extLst>
          </p:cNvPr>
          <p:cNvSpPr txBox="1"/>
          <p:nvPr/>
        </p:nvSpPr>
        <p:spPr>
          <a:xfrm>
            <a:off x="6273256" y="1382496"/>
            <a:ext cx="8659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Predictive</a:t>
            </a:r>
            <a:br>
              <a:rPr kumimoji="0" lang="en-US" sz="1000" b="0" i="0" u="none" strike="noStrike" kern="1200" cap="none" spc="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US" sz="1000" b="0" i="0" u="none" strike="noStrike" kern="1200" cap="none" spc="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Health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E0D7081-A75F-B34D-A653-7B915C58C5D9}"/>
              </a:ext>
            </a:extLst>
          </p:cNvPr>
          <p:cNvSpPr txBox="1"/>
          <p:nvPr/>
        </p:nvSpPr>
        <p:spPr>
          <a:xfrm>
            <a:off x="4177535" y="1382496"/>
            <a:ext cx="107753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Personalized </a:t>
            </a:r>
            <a:br>
              <a:rPr kumimoji="0" lang="en-US" sz="1000" b="0" i="0" u="none" strike="noStrike" kern="1200" cap="none" spc="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US" sz="1000" b="0" i="0" u="none" strike="noStrike" kern="1200" cap="none" spc="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Cancer </a:t>
            </a:r>
            <a:br>
              <a:rPr kumimoji="0" lang="en-US" sz="1000" b="0" i="0" u="none" strike="noStrike" kern="1200" cap="none" spc="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US" sz="1000" b="0" i="0" u="none" strike="noStrike" kern="1200" cap="none" spc="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Treatments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18AD57F-08BA-884A-A222-08C06575D3F4}"/>
              </a:ext>
            </a:extLst>
          </p:cNvPr>
          <p:cNvSpPr txBox="1"/>
          <p:nvPr/>
        </p:nvSpPr>
        <p:spPr>
          <a:xfrm>
            <a:off x="3576042" y="2545506"/>
            <a:ext cx="132760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Novel Antibiotics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B297726-6AEB-EC4E-AF9A-6CFE573B2658}"/>
              </a:ext>
            </a:extLst>
          </p:cNvPr>
          <p:cNvSpPr txBox="1"/>
          <p:nvPr/>
        </p:nvSpPr>
        <p:spPr>
          <a:xfrm>
            <a:off x="3461633" y="2896178"/>
            <a:ext cx="10550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Custom </a:t>
            </a:r>
            <a:br>
              <a:rPr kumimoji="0" lang="en-US" sz="1000" b="0" i="0" u="none" strike="noStrike" kern="1200" cap="none" spc="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US" sz="1000" b="0" i="0" u="none" strike="noStrike" kern="1200" cap="none" spc="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Microbiomes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9C5294D-0606-1B43-BBAA-FFEAEACCA5E8}"/>
              </a:ext>
            </a:extLst>
          </p:cNvPr>
          <p:cNvSpPr txBox="1"/>
          <p:nvPr/>
        </p:nvSpPr>
        <p:spPr>
          <a:xfrm>
            <a:off x="3423813" y="3400739"/>
            <a:ext cx="110639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Food Security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2A2D818-4FFF-D349-B03C-50BE64F1DA3D}"/>
              </a:ext>
            </a:extLst>
          </p:cNvPr>
          <p:cNvSpPr txBox="1"/>
          <p:nvPr/>
        </p:nvSpPr>
        <p:spPr>
          <a:xfrm>
            <a:off x="5263043" y="4424212"/>
            <a:ext cx="101021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5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Biofoundries</a:t>
            </a:r>
            <a:endParaRPr kumimoji="0" lang="en-US" sz="1000" b="0" i="0" u="none" strike="noStrike" kern="1200" cap="none" spc="5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2E8CA52-2016-DC45-B8AB-FD8AE753840E}"/>
              </a:ext>
            </a:extLst>
          </p:cNvPr>
          <p:cNvSpPr txBox="1"/>
          <p:nvPr/>
        </p:nvSpPr>
        <p:spPr>
          <a:xfrm>
            <a:off x="4330695" y="4709664"/>
            <a:ext cx="9909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Novel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Bioproducts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D92A856-F83D-C04C-A554-D7B1984D7CAE}"/>
              </a:ext>
            </a:extLst>
          </p:cNvPr>
          <p:cNvSpPr txBox="1"/>
          <p:nvPr/>
        </p:nvSpPr>
        <p:spPr>
          <a:xfrm>
            <a:off x="5768150" y="4803039"/>
            <a:ext cx="15792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Complex </a:t>
            </a:r>
            <a:br>
              <a:rPr kumimoji="0" lang="en-US" sz="1000" b="0" i="0" u="none" strike="noStrike" kern="1200" cap="none" spc="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US" sz="1000" b="0" i="0" u="none" strike="noStrike" kern="1200" cap="none" spc="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Biosystems Modeling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A588A12-3093-D446-9F20-5BD22A5B086D}"/>
              </a:ext>
            </a:extLst>
          </p:cNvPr>
          <p:cNvSpPr txBox="1"/>
          <p:nvPr/>
        </p:nvSpPr>
        <p:spPr>
          <a:xfrm>
            <a:off x="5097133" y="5365490"/>
            <a:ext cx="134203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Sustainable Fuels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3C9E376-894F-034A-81B7-F8873B55CE17}"/>
              </a:ext>
            </a:extLst>
          </p:cNvPr>
          <p:cNvSpPr txBox="1"/>
          <p:nvPr/>
        </p:nvSpPr>
        <p:spPr>
          <a:xfrm>
            <a:off x="6716816" y="2936754"/>
            <a:ext cx="139493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Genomic Security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0A1FEAC-0F1F-0644-80B9-39F2CDD44A61}"/>
              </a:ext>
            </a:extLst>
          </p:cNvPr>
          <p:cNvSpPr txBox="1"/>
          <p:nvPr/>
        </p:nvSpPr>
        <p:spPr>
          <a:xfrm>
            <a:off x="552623" y="777741"/>
            <a:ext cx="2871190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200" normalizeH="0" baseline="0" noProof="0" dirty="0">
                <a:ln>
                  <a:noFill/>
                </a:ln>
                <a:solidFill>
                  <a:srgbClr val="182A4A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GENOMIC-POWERED SOLUTIONS</a:t>
            </a:r>
            <a:endParaRPr kumimoji="0" lang="en-US" sz="1000" b="0" i="0" u="none" strike="noStrike" kern="0" cap="none" spc="200" normalizeH="0" baseline="0" noProof="0" dirty="0">
              <a:ln>
                <a:noFill/>
              </a:ln>
              <a:solidFill>
                <a:srgbClr val="182A4A"/>
              </a:solidFill>
              <a:effectLst/>
              <a:uLnTx/>
              <a:uFillTx/>
              <a:latin typeface="Century Gothic"/>
              <a:ea typeface="+mn-ea"/>
              <a:cs typeface="Century Gothic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6476B05-635F-6648-B194-0B89C4817E89}"/>
              </a:ext>
            </a:extLst>
          </p:cNvPr>
          <p:cNvSpPr txBox="1"/>
          <p:nvPr/>
        </p:nvSpPr>
        <p:spPr>
          <a:xfrm>
            <a:off x="552623" y="1067301"/>
            <a:ext cx="2377885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200" normalizeH="0" baseline="0" noProof="0" dirty="0">
                <a:ln>
                  <a:noFill/>
                </a:ln>
                <a:solidFill>
                  <a:srgbClr val="182A4A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SOCIETAL CHALLENGES</a:t>
            </a:r>
            <a:endParaRPr kumimoji="0" lang="en-US" sz="1000" b="0" i="0" u="none" strike="noStrike" kern="0" cap="none" spc="200" normalizeH="0" baseline="0" noProof="0" dirty="0">
              <a:ln>
                <a:noFill/>
              </a:ln>
              <a:solidFill>
                <a:srgbClr val="182A4A"/>
              </a:solidFill>
              <a:effectLst/>
              <a:uLnTx/>
              <a:uFillTx/>
              <a:latin typeface="Century Gothic"/>
              <a:ea typeface="+mn-ea"/>
              <a:cs typeface="Century Gothic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6F84F85-9EDF-714F-82C8-CEAD4A82043F}"/>
              </a:ext>
            </a:extLst>
          </p:cNvPr>
          <p:cNvSpPr txBox="1"/>
          <p:nvPr/>
        </p:nvSpPr>
        <p:spPr>
          <a:xfrm>
            <a:off x="257563" y="4965083"/>
            <a:ext cx="240181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Fundamental Research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Expands the horizons of </a:t>
            </a:r>
            <a:br>
              <a:rPr kumimoji="0" lang="en-US" sz="1000" b="0" i="0" u="none" strike="noStrike" kern="1200" cap="none" spc="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US" sz="1000" b="0" i="0" u="none" strike="noStrike" kern="1200" cap="none" spc="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human knowledge, revealing new realms of scientific possibility in every arena.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9199FBD-3D35-419F-8F14-3C0160244115}"/>
              </a:ext>
            </a:extLst>
          </p:cNvPr>
          <p:cNvSpPr txBox="1"/>
          <p:nvPr/>
        </p:nvSpPr>
        <p:spPr>
          <a:xfrm>
            <a:off x="552623" y="483483"/>
            <a:ext cx="2543832" cy="246221"/>
          </a:xfrm>
          <a:prstGeom prst="rect">
            <a:avLst/>
          </a:prstGeom>
          <a:solidFill>
            <a:srgbClr val="182A4A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2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IGB RESEARCH PORTFOLIO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3439398-D67B-A84A-A7E1-B5C2BD9A26A8}"/>
              </a:ext>
            </a:extLst>
          </p:cNvPr>
          <p:cNvSpPr txBox="1"/>
          <p:nvPr/>
        </p:nvSpPr>
        <p:spPr>
          <a:xfrm>
            <a:off x="3687079" y="2040945"/>
            <a:ext cx="10518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Pandemic Responses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5277FC0-5B60-9B4D-98FF-F65DE3FC762D}"/>
              </a:ext>
            </a:extLst>
          </p:cNvPr>
          <p:cNvSpPr txBox="1"/>
          <p:nvPr/>
        </p:nvSpPr>
        <p:spPr>
          <a:xfrm>
            <a:off x="6568764" y="2418668"/>
            <a:ext cx="11063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Pandemic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Preparedness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B147ACB-47AE-EA45-BF60-B4DC9483E925}"/>
              </a:ext>
            </a:extLst>
          </p:cNvPr>
          <p:cNvSpPr txBox="1"/>
          <p:nvPr/>
        </p:nvSpPr>
        <p:spPr>
          <a:xfrm>
            <a:off x="4723919" y="2045913"/>
            <a:ext cx="7777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Brain &amp;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Behavior</a:t>
            </a:r>
          </a:p>
        </p:txBody>
      </p:sp>
    </p:spTree>
    <p:extLst>
      <p:ext uri="{BB962C8B-B14F-4D97-AF65-F5344CB8AC3E}">
        <p14:creationId xmlns:p14="http://schemas.microsoft.com/office/powerpoint/2010/main" val="17686339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939CA29-C421-4A7D-8D04-8722072DDF9B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647E8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D1BE006-EEBD-64BC-1F33-91F27BDF88FB}"/>
              </a:ext>
            </a:extLst>
          </p:cNvPr>
          <p:cNvSpPr txBox="1"/>
          <p:nvPr/>
        </p:nvSpPr>
        <p:spPr>
          <a:xfrm>
            <a:off x="547434" y="1524096"/>
            <a:ext cx="3722813" cy="46884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indent="0" algn="l" defTabSz="457200" rtl="0" eaLnBrk="1" fontAlgn="auto" latinLnBrk="0" hangingPunct="1"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0" cap="none" spc="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cs typeface="Century Gothic"/>
              </a:rPr>
              <a:t>Anticancer Discovery from Pets to People</a:t>
            </a:r>
          </a:p>
          <a:p>
            <a:pPr marR="0" lvl="0" indent="0" algn="l" defTabSz="457200" rtl="0" eaLnBrk="1" fontAlgn="auto" latinLnBrk="0" hangingPunct="1"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endParaRPr kumimoji="0" lang="en-US" sz="1400" i="0" u="none" strike="noStrike" kern="0" cap="none" spc="1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cs typeface="Century Gothic"/>
            </a:endParaRPr>
          </a:p>
          <a:p>
            <a:pPr marR="0" lvl="0" indent="0" algn="l" defTabSz="457200" rtl="0" eaLnBrk="1" fontAlgn="auto" latinLnBrk="0" hangingPunct="1"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0" cap="none" spc="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cs typeface="Century Gothic"/>
              </a:rPr>
              <a:t>Biosystems Design</a:t>
            </a:r>
          </a:p>
          <a:p>
            <a:pPr marR="0" lvl="0" indent="0" algn="l" defTabSz="457200" rtl="0" eaLnBrk="1" fontAlgn="auto" latinLnBrk="0" hangingPunct="1"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endParaRPr kumimoji="0" lang="en-US" sz="1400" i="0" u="none" strike="noStrike" kern="0" cap="none" spc="1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cs typeface="Century Gothic"/>
            </a:endParaRPr>
          </a:p>
          <a:p>
            <a:pPr marR="0" lvl="0" indent="0" algn="l" defTabSz="457200" rtl="0" eaLnBrk="1" fontAlgn="auto" latinLnBrk="0" hangingPunct="1"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0" cap="none" spc="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cs typeface="Century Gothic"/>
              </a:rPr>
              <a:t>Center for Advanced Bioenergy and Bioproducts Innovation</a:t>
            </a:r>
          </a:p>
          <a:p>
            <a:pPr marR="0" lvl="0" indent="0" algn="l" defTabSz="457200" rtl="0" eaLnBrk="1" fontAlgn="auto" latinLnBrk="0" hangingPunct="1"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endParaRPr kumimoji="0" lang="en-US" sz="1400" i="0" u="none" strike="noStrike" kern="0" cap="none" spc="1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cs typeface="Century Gothic"/>
            </a:endParaRPr>
          </a:p>
          <a:p>
            <a:pPr>
              <a:spcAft>
                <a:spcPts val="400"/>
              </a:spcAft>
              <a:defRPr/>
            </a:pPr>
            <a:r>
              <a:rPr kumimoji="0" lang="en-US" sz="1400" i="0" u="none" strike="noStrike" kern="0" cap="none" spc="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cs typeface="Century Gothic"/>
              </a:rPr>
              <a:t>Center for Artificial Intelligence </a:t>
            </a:r>
            <a:br>
              <a:rPr kumimoji="0" lang="en-US" sz="1400" i="0" u="none" strike="noStrike" kern="0" cap="none" spc="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cs typeface="Century Gothic"/>
              </a:rPr>
            </a:br>
            <a:r>
              <a:rPr kumimoji="0" lang="en-US" sz="1400" i="0" u="none" strike="noStrike" kern="0" cap="none" spc="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cs typeface="Century Gothic"/>
              </a:rPr>
              <a:t>and Modeling</a:t>
            </a:r>
          </a:p>
          <a:p>
            <a:pPr marR="0" lvl="0" indent="0" algn="l" defTabSz="457200" rtl="0" eaLnBrk="1" fontAlgn="auto" latinLnBrk="0" hangingPunct="1"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endParaRPr kumimoji="0" lang="en-US" sz="1400" i="0" u="none" strike="noStrike" kern="0" cap="none" spc="1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cs typeface="Century Gothic"/>
            </a:endParaRPr>
          </a:p>
          <a:p>
            <a:pPr marR="0" lvl="0" indent="0" algn="l" defTabSz="457200" rtl="0" eaLnBrk="1" fontAlgn="auto" latinLnBrk="0" hangingPunct="1"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0" cap="none" spc="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cs typeface="Century Gothic"/>
              </a:rPr>
              <a:t>Center for Genomic Diagnostics</a:t>
            </a:r>
          </a:p>
          <a:p>
            <a:pPr marR="0" lvl="0" indent="0" algn="l" defTabSz="457200" rtl="0" eaLnBrk="1" fontAlgn="auto" latinLnBrk="0" hangingPunct="1"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endParaRPr kumimoji="0" lang="en-US" sz="1400" i="0" u="none" strike="noStrike" kern="0" cap="none" spc="1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cs typeface="Century Gothic"/>
            </a:endParaRPr>
          </a:p>
          <a:p>
            <a:pPr>
              <a:spcAft>
                <a:spcPts val="400"/>
              </a:spcAft>
              <a:defRPr/>
            </a:pPr>
            <a:r>
              <a:rPr kumimoji="0" lang="en-US" sz="1400" i="0" u="none" strike="noStrike" kern="0" cap="none" spc="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cs typeface="Century Gothic"/>
              </a:rPr>
              <a:t>Center for Indigenous Science</a:t>
            </a:r>
          </a:p>
          <a:p>
            <a:pPr marR="0" lvl="0" indent="0" algn="l" defTabSz="457200" rtl="0" eaLnBrk="1" fontAlgn="auto" latinLnBrk="0" hangingPunct="1"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endParaRPr kumimoji="0" lang="en-US" sz="1400" i="0" u="none" strike="noStrike" kern="0" cap="none" spc="1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cs typeface="Century Gothic"/>
            </a:endParaRPr>
          </a:p>
          <a:p>
            <a:pPr marR="0" lvl="0" indent="0" algn="l" defTabSz="457200" rtl="0" eaLnBrk="1" fontAlgn="auto" latinLnBrk="0" hangingPunct="1"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0" cap="none" spc="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cs typeface="Century Gothic"/>
              </a:rPr>
              <a:t>Environmental Impact on </a:t>
            </a:r>
            <a:br>
              <a:rPr kumimoji="0" lang="en-US" sz="1400" i="0" u="none" strike="noStrike" kern="0" cap="none" spc="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cs typeface="Century Gothic"/>
              </a:rPr>
            </a:br>
            <a:r>
              <a:rPr kumimoji="0" lang="en-US" sz="1400" i="0" u="none" strike="noStrike" kern="0" cap="none" spc="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cs typeface="Century Gothic"/>
              </a:rPr>
              <a:t>Reproductive Health</a:t>
            </a:r>
          </a:p>
          <a:p>
            <a:pPr marR="0" lvl="0" indent="0" algn="l" defTabSz="457200" rtl="0" eaLnBrk="1" fontAlgn="auto" latinLnBrk="0" hangingPunct="1"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endParaRPr kumimoji="0" lang="en-US" sz="1400" i="0" u="none" strike="noStrike" kern="0" cap="none" spc="1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cs typeface="Century Gothic"/>
            </a:endParaRPr>
          </a:p>
          <a:p>
            <a:pPr>
              <a:spcAft>
                <a:spcPts val="400"/>
              </a:spcAft>
              <a:defRPr/>
            </a:pPr>
            <a:r>
              <a:rPr kumimoji="0" lang="en-US" sz="1400" i="0" u="none" strike="noStrike" kern="0" cap="none" spc="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cs typeface="Century Gothic"/>
              </a:rPr>
              <a:t>Genomic Ecology of Global Change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9BC8467-C744-DCD9-0999-140CD5AF24DD}"/>
              </a:ext>
            </a:extLst>
          </p:cNvPr>
          <p:cNvCxnSpPr>
            <a:cxnSpLocks/>
          </p:cNvCxnSpPr>
          <p:nvPr/>
        </p:nvCxnSpPr>
        <p:spPr>
          <a:xfrm>
            <a:off x="547435" y="1947671"/>
            <a:ext cx="3722814" cy="0"/>
          </a:xfrm>
          <a:prstGeom prst="line">
            <a:avLst/>
          </a:prstGeom>
          <a:ln w="12700">
            <a:solidFill>
              <a:schemeClr val="bg1">
                <a:alpha val="40214"/>
              </a:schemeClr>
            </a:solidFill>
          </a:ln>
          <a:effectLst>
            <a:outerShdw blurRad="50800" dist="50800" dir="5400000" sx="1000" sy="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09A5B39-33A7-FEDD-977B-14B4D3CF0723}"/>
              </a:ext>
            </a:extLst>
          </p:cNvPr>
          <p:cNvCxnSpPr>
            <a:cxnSpLocks/>
          </p:cNvCxnSpPr>
          <p:nvPr/>
        </p:nvCxnSpPr>
        <p:spPr>
          <a:xfrm>
            <a:off x="547435" y="2433230"/>
            <a:ext cx="3722814" cy="0"/>
          </a:xfrm>
          <a:prstGeom prst="line">
            <a:avLst/>
          </a:prstGeom>
          <a:ln w="12700">
            <a:solidFill>
              <a:schemeClr val="bg1">
                <a:alpha val="40214"/>
              </a:schemeClr>
            </a:solidFill>
          </a:ln>
          <a:effectLst>
            <a:outerShdw blurRad="50800" dist="50800" dir="5400000" sx="1000" sy="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13D64BB-E1A8-2D19-F252-049319D859A6}"/>
              </a:ext>
            </a:extLst>
          </p:cNvPr>
          <p:cNvCxnSpPr>
            <a:cxnSpLocks/>
          </p:cNvCxnSpPr>
          <p:nvPr/>
        </p:nvCxnSpPr>
        <p:spPr>
          <a:xfrm>
            <a:off x="547435" y="3198648"/>
            <a:ext cx="3722814" cy="0"/>
          </a:xfrm>
          <a:prstGeom prst="line">
            <a:avLst/>
          </a:prstGeom>
          <a:ln w="12700">
            <a:solidFill>
              <a:schemeClr val="bg1">
                <a:alpha val="40214"/>
              </a:schemeClr>
            </a:solidFill>
          </a:ln>
          <a:effectLst>
            <a:outerShdw blurRad="50800" dist="50800" dir="5400000" sx="1000" sy="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2B2F2B8-5021-2C75-AF16-9F1DF6940BFE}"/>
              </a:ext>
            </a:extLst>
          </p:cNvPr>
          <p:cNvCxnSpPr>
            <a:cxnSpLocks/>
          </p:cNvCxnSpPr>
          <p:nvPr/>
        </p:nvCxnSpPr>
        <p:spPr>
          <a:xfrm>
            <a:off x="547435" y="3970848"/>
            <a:ext cx="3722814" cy="0"/>
          </a:xfrm>
          <a:prstGeom prst="line">
            <a:avLst/>
          </a:prstGeom>
          <a:ln w="12700">
            <a:solidFill>
              <a:schemeClr val="bg1">
                <a:alpha val="40214"/>
              </a:schemeClr>
            </a:solidFill>
          </a:ln>
          <a:effectLst>
            <a:outerShdw blurRad="50800" dist="50800" dir="5400000" sx="1000" sy="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97EF6B0-2AB1-1C38-062E-9834E5E40991}"/>
              </a:ext>
            </a:extLst>
          </p:cNvPr>
          <p:cNvCxnSpPr>
            <a:cxnSpLocks/>
          </p:cNvCxnSpPr>
          <p:nvPr/>
        </p:nvCxnSpPr>
        <p:spPr>
          <a:xfrm>
            <a:off x="547435" y="4504352"/>
            <a:ext cx="3722814" cy="0"/>
          </a:xfrm>
          <a:prstGeom prst="line">
            <a:avLst/>
          </a:prstGeom>
          <a:ln w="12700">
            <a:solidFill>
              <a:schemeClr val="bg1">
                <a:alpha val="40214"/>
              </a:schemeClr>
            </a:solidFill>
          </a:ln>
          <a:effectLst>
            <a:outerShdw blurRad="50800" dist="50800" dir="5400000" sx="1000" sy="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6F798EDB-5874-0046-3F1A-4831F8FC284B}"/>
              </a:ext>
            </a:extLst>
          </p:cNvPr>
          <p:cNvSpPr txBox="1"/>
          <p:nvPr/>
        </p:nvSpPr>
        <p:spPr>
          <a:xfrm>
            <a:off x="552623" y="483483"/>
            <a:ext cx="2099137" cy="246221"/>
          </a:xfrm>
          <a:prstGeom prst="rect">
            <a:avLst/>
          </a:prstGeom>
          <a:solidFill>
            <a:srgbClr val="182A4A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2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IGB RESEARCH THEMES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1F5FC19-8378-996C-A7E3-04D49DB8D332}"/>
              </a:ext>
            </a:extLst>
          </p:cNvPr>
          <p:cNvSpPr txBox="1"/>
          <p:nvPr/>
        </p:nvSpPr>
        <p:spPr>
          <a:xfrm>
            <a:off x="4926031" y="1524096"/>
            <a:ext cx="3427137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indent="0" algn="l" defTabSz="457200" rtl="0" eaLnBrk="1" fontAlgn="auto" latinLnBrk="0" hangingPunct="1"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0" cap="none" spc="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cs typeface="Century Gothic"/>
              </a:rPr>
              <a:t>Gene Networks in Neural &amp; Developmental Plasticity</a:t>
            </a:r>
          </a:p>
          <a:p>
            <a:pPr marR="0" lvl="0" indent="0" algn="l" defTabSz="457200" rtl="0" eaLnBrk="1" fontAlgn="auto" latinLnBrk="0" hangingPunct="1"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endParaRPr kumimoji="0" lang="en-US" sz="1400" i="0" u="none" strike="noStrike" kern="0" cap="none" spc="1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cs typeface="Century Gothic"/>
            </a:endParaRPr>
          </a:p>
          <a:p>
            <a:pPr marR="0" lvl="0" indent="0" algn="l" defTabSz="457200" rtl="0" eaLnBrk="1" fontAlgn="auto" latinLnBrk="0" hangingPunct="1"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0" cap="none" spc="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cs typeface="Century Gothic"/>
              </a:rPr>
              <a:t>Genomic Security and Privacy</a:t>
            </a:r>
          </a:p>
          <a:p>
            <a:pPr marR="0" lvl="0" indent="0" algn="l" defTabSz="457200" rtl="0" eaLnBrk="1" fontAlgn="auto" latinLnBrk="0" hangingPunct="1"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endParaRPr kumimoji="0" lang="en-US" sz="1400" i="0" u="none" strike="noStrike" kern="0" cap="none" spc="1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cs typeface="Century Gothic"/>
            </a:endParaRPr>
          </a:p>
          <a:p>
            <a:pPr marR="0" lvl="0" indent="0" algn="l" defTabSz="457200" rtl="0" eaLnBrk="1" fontAlgn="auto" latinLnBrk="0" hangingPunct="1"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0" cap="none" spc="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cs typeface="Century Gothic"/>
              </a:rPr>
              <a:t>Infection Genomics for One Health</a:t>
            </a:r>
          </a:p>
          <a:p>
            <a:pPr marR="0" lvl="0" indent="0" algn="l" defTabSz="457200" rtl="0" eaLnBrk="1" fontAlgn="auto" latinLnBrk="0" hangingPunct="1"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endParaRPr kumimoji="0" lang="en-US" sz="1400" i="0" u="none" strike="noStrike" kern="0" cap="none" spc="1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cs typeface="Century Gothic"/>
            </a:endParaRPr>
          </a:p>
          <a:p>
            <a:pPr marR="0" lvl="0" indent="0" algn="l" defTabSz="457200" rtl="0" eaLnBrk="1" fontAlgn="auto" latinLnBrk="0" hangingPunct="1"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0" cap="none" spc="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cs typeface="Century Gothic"/>
              </a:rPr>
              <a:t>Microbiome Metabolic Engineering</a:t>
            </a:r>
          </a:p>
          <a:p>
            <a:pPr marR="0" lvl="0" indent="0" algn="l" defTabSz="457200" rtl="0" eaLnBrk="1" fontAlgn="auto" latinLnBrk="0" hangingPunct="1"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endParaRPr kumimoji="0" lang="en-US" sz="1400" i="0" u="none" strike="noStrike" kern="0" cap="none" spc="1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cs typeface="Century Gothic"/>
            </a:endParaRPr>
          </a:p>
          <a:p>
            <a:pPr marR="0" lvl="0" indent="0" algn="l" defTabSz="457200" rtl="0" eaLnBrk="1" fontAlgn="auto" latinLnBrk="0" hangingPunct="1"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0" cap="none" spc="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cs typeface="Century Gothic"/>
              </a:rPr>
              <a:t>Mining Microbial Genomes</a:t>
            </a:r>
          </a:p>
          <a:p>
            <a:pPr marR="0" lvl="0" indent="0" algn="l" defTabSz="457200" rtl="0" eaLnBrk="1" fontAlgn="auto" latinLnBrk="0" hangingPunct="1"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endParaRPr kumimoji="0" lang="en-US" sz="1400" i="0" u="none" strike="noStrike" kern="0" cap="none" spc="1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cs typeface="Century Gothic"/>
            </a:endParaRPr>
          </a:p>
          <a:p>
            <a:pPr marR="0" lvl="0" indent="0" algn="l" defTabSz="457200" rtl="0" eaLnBrk="1" fontAlgn="auto" latinLnBrk="0" hangingPunct="1"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0" cap="none" spc="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cs typeface="Century Gothic"/>
              </a:rPr>
              <a:t>Multi-Cellular Engineered </a:t>
            </a:r>
            <a:br>
              <a:rPr kumimoji="0" lang="en-US" sz="1400" i="0" u="none" strike="noStrike" kern="0" cap="none" spc="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cs typeface="Century Gothic"/>
              </a:rPr>
            </a:br>
            <a:r>
              <a:rPr kumimoji="0" lang="en-US" sz="1400" i="0" u="none" strike="noStrike" kern="0" cap="none" spc="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cs typeface="Century Gothic"/>
              </a:rPr>
              <a:t>Living Systems</a:t>
            </a:r>
          </a:p>
          <a:p>
            <a:pPr marR="0" lvl="0" indent="0" algn="l" defTabSz="457200" rtl="0" eaLnBrk="1" fontAlgn="auto" latinLnBrk="0" hangingPunct="1"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endParaRPr kumimoji="0" lang="en-US" sz="1400" i="0" u="none" strike="noStrike" kern="0" cap="none" spc="1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cs typeface="Century Gothic"/>
            </a:endParaRPr>
          </a:p>
          <a:p>
            <a:pPr marR="0" lvl="0" indent="0" algn="l" defTabSz="457200" rtl="0" eaLnBrk="1" fontAlgn="auto" latinLnBrk="0" hangingPunct="1"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0" cap="none" spc="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cs typeface="Century Gothic"/>
              </a:rPr>
              <a:t>Regenerative Biology &amp; </a:t>
            </a:r>
            <a:br>
              <a:rPr kumimoji="0" lang="en-US" sz="1400" i="0" u="none" strike="noStrike" kern="0" cap="none" spc="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cs typeface="Century Gothic"/>
              </a:rPr>
            </a:br>
            <a:r>
              <a:rPr kumimoji="0" lang="en-US" sz="1400" i="0" u="none" strike="noStrike" kern="0" cap="none" spc="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cs typeface="Century Gothic"/>
              </a:rPr>
              <a:t>Tissue Engineering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E7682B47-6427-E35A-8CBC-A909BD5CB483}"/>
              </a:ext>
            </a:extLst>
          </p:cNvPr>
          <p:cNvCxnSpPr>
            <a:cxnSpLocks/>
          </p:cNvCxnSpPr>
          <p:nvPr/>
        </p:nvCxnSpPr>
        <p:spPr>
          <a:xfrm>
            <a:off x="547435" y="5020163"/>
            <a:ext cx="3722814" cy="0"/>
          </a:xfrm>
          <a:prstGeom prst="line">
            <a:avLst/>
          </a:prstGeom>
          <a:ln w="12700">
            <a:solidFill>
              <a:schemeClr val="bg1">
                <a:alpha val="40214"/>
              </a:schemeClr>
            </a:solidFill>
          </a:ln>
          <a:effectLst>
            <a:outerShdw blurRad="50800" dist="50800" dir="5400000" sx="1000" sy="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7DAB7D63-64A3-BF77-62C8-D80612399467}"/>
              </a:ext>
            </a:extLst>
          </p:cNvPr>
          <p:cNvCxnSpPr>
            <a:cxnSpLocks/>
          </p:cNvCxnSpPr>
          <p:nvPr/>
        </p:nvCxnSpPr>
        <p:spPr>
          <a:xfrm>
            <a:off x="547434" y="5753826"/>
            <a:ext cx="3722814" cy="0"/>
          </a:xfrm>
          <a:prstGeom prst="line">
            <a:avLst/>
          </a:prstGeom>
          <a:ln w="12700">
            <a:solidFill>
              <a:schemeClr val="bg1">
                <a:alpha val="40214"/>
              </a:schemeClr>
            </a:solidFill>
          </a:ln>
          <a:effectLst>
            <a:outerShdw blurRad="50800" dist="50800" dir="5400000" sx="1000" sy="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DB1E9369-843F-08A9-22FC-ECE07BF10312}"/>
              </a:ext>
            </a:extLst>
          </p:cNvPr>
          <p:cNvCxnSpPr>
            <a:cxnSpLocks/>
          </p:cNvCxnSpPr>
          <p:nvPr/>
        </p:nvCxnSpPr>
        <p:spPr>
          <a:xfrm>
            <a:off x="4926031" y="2182939"/>
            <a:ext cx="3722814" cy="0"/>
          </a:xfrm>
          <a:prstGeom prst="line">
            <a:avLst/>
          </a:prstGeom>
          <a:ln w="12700">
            <a:solidFill>
              <a:schemeClr val="bg1">
                <a:alpha val="40214"/>
              </a:schemeClr>
            </a:solidFill>
          </a:ln>
          <a:effectLst>
            <a:outerShdw blurRad="50800" dist="50800" dir="5400000" sx="1000" sy="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06A75972-A95F-BB0B-4499-14DBDAE180E1}"/>
              </a:ext>
            </a:extLst>
          </p:cNvPr>
          <p:cNvCxnSpPr>
            <a:cxnSpLocks/>
          </p:cNvCxnSpPr>
          <p:nvPr/>
        </p:nvCxnSpPr>
        <p:spPr>
          <a:xfrm>
            <a:off x="4926031" y="2674253"/>
            <a:ext cx="3722814" cy="0"/>
          </a:xfrm>
          <a:prstGeom prst="line">
            <a:avLst/>
          </a:prstGeom>
          <a:ln w="12700">
            <a:solidFill>
              <a:schemeClr val="bg1">
                <a:alpha val="40214"/>
              </a:schemeClr>
            </a:solidFill>
          </a:ln>
          <a:effectLst>
            <a:outerShdw blurRad="50800" dist="50800" dir="5400000" sx="1000" sy="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8EE3E8C0-A47C-6666-AF36-BF5E41C8EFD4}"/>
              </a:ext>
            </a:extLst>
          </p:cNvPr>
          <p:cNvCxnSpPr>
            <a:cxnSpLocks/>
          </p:cNvCxnSpPr>
          <p:nvPr/>
        </p:nvCxnSpPr>
        <p:spPr>
          <a:xfrm>
            <a:off x="4926031" y="3192452"/>
            <a:ext cx="3722814" cy="0"/>
          </a:xfrm>
          <a:prstGeom prst="line">
            <a:avLst/>
          </a:prstGeom>
          <a:ln w="12700">
            <a:solidFill>
              <a:schemeClr val="bg1">
                <a:alpha val="40214"/>
              </a:schemeClr>
            </a:solidFill>
          </a:ln>
          <a:effectLst>
            <a:outerShdw blurRad="50800" dist="50800" dir="5400000" sx="1000" sy="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65592B3C-EB05-6C0D-46EE-66824001724C}"/>
              </a:ext>
            </a:extLst>
          </p:cNvPr>
          <p:cNvCxnSpPr>
            <a:cxnSpLocks/>
          </p:cNvCxnSpPr>
          <p:nvPr/>
        </p:nvCxnSpPr>
        <p:spPr>
          <a:xfrm>
            <a:off x="4926031" y="3725956"/>
            <a:ext cx="3722814" cy="0"/>
          </a:xfrm>
          <a:prstGeom prst="line">
            <a:avLst/>
          </a:prstGeom>
          <a:ln w="12700">
            <a:solidFill>
              <a:schemeClr val="bg1">
                <a:alpha val="40214"/>
              </a:schemeClr>
            </a:solidFill>
          </a:ln>
          <a:effectLst>
            <a:outerShdw blurRad="50800" dist="50800" dir="5400000" sx="1000" sy="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04170156-D2B6-B7AA-4BAB-9D599EB4D4AE}"/>
              </a:ext>
            </a:extLst>
          </p:cNvPr>
          <p:cNvCxnSpPr>
            <a:cxnSpLocks/>
          </p:cNvCxnSpPr>
          <p:nvPr/>
        </p:nvCxnSpPr>
        <p:spPr>
          <a:xfrm>
            <a:off x="4926031" y="4248836"/>
            <a:ext cx="3722814" cy="0"/>
          </a:xfrm>
          <a:prstGeom prst="line">
            <a:avLst/>
          </a:prstGeom>
          <a:ln w="12700">
            <a:solidFill>
              <a:schemeClr val="bg1">
                <a:alpha val="40214"/>
              </a:schemeClr>
            </a:solidFill>
          </a:ln>
          <a:effectLst>
            <a:outerShdw blurRad="50800" dist="50800" dir="5400000" sx="1000" sy="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883909E0-F946-5221-FE53-EBC66B930FC6}"/>
              </a:ext>
            </a:extLst>
          </p:cNvPr>
          <p:cNvCxnSpPr>
            <a:cxnSpLocks/>
          </p:cNvCxnSpPr>
          <p:nvPr/>
        </p:nvCxnSpPr>
        <p:spPr>
          <a:xfrm>
            <a:off x="4926031" y="4994763"/>
            <a:ext cx="3722814" cy="0"/>
          </a:xfrm>
          <a:prstGeom prst="line">
            <a:avLst/>
          </a:prstGeom>
          <a:ln w="12700">
            <a:solidFill>
              <a:schemeClr val="bg1">
                <a:alpha val="40214"/>
              </a:schemeClr>
            </a:solidFill>
          </a:ln>
          <a:effectLst>
            <a:outerShdw blurRad="50800" dist="50800" dir="5400000" sx="1000" sy="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8FA7931-CD44-DD43-217D-E2847095831F}"/>
              </a:ext>
            </a:extLst>
          </p:cNvPr>
          <p:cNvSpPr txBox="1"/>
          <p:nvPr/>
        </p:nvSpPr>
        <p:spPr>
          <a:xfrm>
            <a:off x="552623" y="777741"/>
            <a:ext cx="4147393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spc="200" dirty="0">
                <a:solidFill>
                  <a:srgbClr val="182A4A"/>
                </a:solidFill>
                <a:latin typeface="Century Gothic" panose="020B0502020202020204" pitchFamily="34" charset="0"/>
              </a:rPr>
              <a:t>GRAND CHALLENGES IN SCIENCE AND SOCIETY</a:t>
            </a:r>
            <a:endParaRPr kumimoji="0" lang="en-US" sz="1000" b="0" i="0" u="none" strike="noStrike" kern="1200" cap="none" spc="200" normalizeH="0" baseline="0" noProof="0" dirty="0">
              <a:ln>
                <a:noFill/>
              </a:ln>
              <a:solidFill>
                <a:srgbClr val="182A4A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8606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939CA29-C421-4A7D-8D04-8722072DDF9B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647E8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05CC1E1-04A2-4FD2-A0AA-D2A0B3A372CB}"/>
              </a:ext>
            </a:extLst>
          </p:cNvPr>
          <p:cNvSpPr txBox="1"/>
          <p:nvPr/>
        </p:nvSpPr>
        <p:spPr>
          <a:xfrm>
            <a:off x="552623" y="777741"/>
            <a:ext cx="4547144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200" normalizeH="0" baseline="0" noProof="0" dirty="0">
                <a:ln>
                  <a:noFill/>
                </a:ln>
                <a:solidFill>
                  <a:srgbClr val="182A4A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ONGOING STRATEGIC PARTNERSHIPS AND INITIATVES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F9D9C4C-3B68-78E9-CFFF-EA3CA2F0512E}"/>
              </a:ext>
            </a:extLst>
          </p:cNvPr>
          <p:cNvGrpSpPr/>
          <p:nvPr/>
        </p:nvGrpSpPr>
        <p:grpSpPr>
          <a:xfrm>
            <a:off x="532736" y="1380119"/>
            <a:ext cx="7765528" cy="530466"/>
            <a:chOff x="532736" y="1380119"/>
            <a:chExt cx="7765528" cy="530466"/>
          </a:xfrm>
        </p:grpSpPr>
        <p:pic>
          <p:nvPicPr>
            <p:cNvPr id="29" name="Picture 28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B572A482-006F-4A99-A0E1-C20489C79A1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2736" y="1450924"/>
              <a:ext cx="1277205" cy="445724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D1BE006-EEBD-64BC-1F33-91F27BDF88FB}"/>
                </a:ext>
              </a:extLst>
            </p:cNvPr>
            <p:cNvSpPr txBox="1"/>
            <p:nvPr/>
          </p:nvSpPr>
          <p:spPr>
            <a:xfrm>
              <a:off x="2357374" y="1380119"/>
              <a:ext cx="5940890" cy="5304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ts val="182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1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Century Gothic"/>
                </a:rPr>
                <a:t>Center For Advanced Bioenergy and Bioproducts Innovation</a:t>
              </a:r>
            </a:p>
            <a:p>
              <a:pPr marL="0" marR="0" lvl="0" indent="0" algn="l" defTabSz="457200" rtl="0" eaLnBrk="1" fontAlgn="auto" latinLnBrk="0" hangingPunct="1">
                <a:lnSpc>
                  <a:spcPts val="182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1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Century Gothic"/>
                </a:rPr>
                <a:t>Department of Energy in partnership with 16 universities and national labs 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949773AF-8907-6DC2-FEC9-E29917E89629}"/>
              </a:ext>
            </a:extLst>
          </p:cNvPr>
          <p:cNvGrpSpPr/>
          <p:nvPr/>
        </p:nvGrpSpPr>
        <p:grpSpPr>
          <a:xfrm>
            <a:off x="532736" y="4273875"/>
            <a:ext cx="8063830" cy="705722"/>
            <a:chOff x="532736" y="3967235"/>
            <a:chExt cx="8063830" cy="705722"/>
          </a:xfrm>
        </p:grpSpPr>
        <p:pic>
          <p:nvPicPr>
            <p:cNvPr id="7" name="Picture 6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21EE7627-B1AB-9E4B-9307-B68AB2525E6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2736" y="3967235"/>
              <a:ext cx="1460976" cy="620522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68734E7-DBAB-6480-7848-C43FF1A12AA3}"/>
                </a:ext>
              </a:extLst>
            </p:cNvPr>
            <p:cNvSpPr txBox="1"/>
            <p:nvPr/>
          </p:nvSpPr>
          <p:spPr>
            <a:xfrm>
              <a:off x="2350750" y="3982190"/>
              <a:ext cx="6245816" cy="690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ts val="162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1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Molecule Maker Lab Institute</a:t>
              </a:r>
            </a:p>
            <a:p>
              <a:pPr marL="0" marR="0" lvl="0" indent="0" algn="l" defTabSz="457200" rtl="0" eaLnBrk="1" fontAlgn="auto" latinLnBrk="0" hangingPunct="1">
                <a:lnSpc>
                  <a:spcPts val="162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1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n-ea"/>
                  <a:cs typeface="Century Gothic"/>
                </a:rPr>
                <a:t>Interdisciplinary initiative with leaders in AI and organic synthesis with Penn State and Rochester Institute of Technology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B62F3196-0EF6-D58F-1CEB-6E6E10048FE6}"/>
              </a:ext>
            </a:extLst>
          </p:cNvPr>
          <p:cNvGrpSpPr/>
          <p:nvPr/>
        </p:nvGrpSpPr>
        <p:grpSpPr>
          <a:xfrm>
            <a:off x="549564" y="5991700"/>
            <a:ext cx="6432517" cy="601028"/>
            <a:chOff x="549564" y="5991700"/>
            <a:chExt cx="6432517" cy="601028"/>
          </a:xfrm>
        </p:grpSpPr>
        <p:pic>
          <p:nvPicPr>
            <p:cNvPr id="1025" name="Picture 1024" descr="A close up of a logo&#10;&#10;Description automatically generated">
              <a:extLst>
                <a:ext uri="{FF2B5EF4-FFF2-40B4-BE49-F238E27FC236}">
                  <a16:creationId xmlns:a16="http://schemas.microsoft.com/office/drawing/2014/main" id="{81CFA269-B8D2-4303-8286-5239150553D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9564" y="6011573"/>
              <a:ext cx="580937" cy="581155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208167B-408B-9803-5D25-801A6BCECA6C}"/>
                </a:ext>
              </a:extLst>
            </p:cNvPr>
            <p:cNvSpPr txBox="1"/>
            <p:nvPr/>
          </p:nvSpPr>
          <p:spPr>
            <a:xfrm>
              <a:off x="2357375" y="5991700"/>
              <a:ext cx="4624706" cy="5304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ts val="182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1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n-ea"/>
                  <a:cs typeface="Century Gothic"/>
                </a:rPr>
                <a:t>Zeiss </a:t>
              </a:r>
              <a:r>
                <a:rPr kumimoji="0" lang="en-US" sz="1200" b="1" i="0" u="none" strike="noStrike" kern="0" cap="none" spc="1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n-ea"/>
                  <a:cs typeface="Century Gothic"/>
                </a:rPr>
                <a:t>Labs@location</a:t>
              </a:r>
              <a:r>
                <a:rPr kumimoji="0" lang="en-US" sz="1200" b="1" i="0" u="none" strike="noStrike" kern="0" cap="none" spc="1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n-ea"/>
                  <a:cs typeface="Century Gothic"/>
                </a:rPr>
                <a:t> Partnership </a:t>
              </a:r>
            </a:p>
            <a:p>
              <a:pPr marL="0" marR="0" lvl="0" indent="0" algn="l" defTabSz="457200" rtl="0" eaLnBrk="1" fontAlgn="auto" latinLnBrk="0" hangingPunct="1">
                <a:lnSpc>
                  <a:spcPts val="182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1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n-ea"/>
                  <a:cs typeface="Century Gothic"/>
                </a:rPr>
                <a:t>Zeiss Microscopy</a:t>
              </a:r>
            </a:p>
          </p:txBody>
        </p:sp>
      </p:grp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9BC8467-C744-DCD9-0999-140CD5AF24DD}"/>
              </a:ext>
            </a:extLst>
          </p:cNvPr>
          <p:cNvCxnSpPr/>
          <p:nvPr/>
        </p:nvCxnSpPr>
        <p:spPr>
          <a:xfrm>
            <a:off x="547434" y="2031544"/>
            <a:ext cx="8049131" cy="0"/>
          </a:xfrm>
          <a:prstGeom prst="line">
            <a:avLst/>
          </a:prstGeom>
          <a:ln w="12700">
            <a:solidFill>
              <a:schemeClr val="bg1">
                <a:alpha val="40214"/>
              </a:schemeClr>
            </a:solidFill>
          </a:ln>
          <a:effectLst>
            <a:outerShdw blurRad="50800" dist="50800" dir="5400000" sx="1000" sy="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09A5B39-33A7-FEDD-977B-14B4D3CF0723}"/>
              </a:ext>
            </a:extLst>
          </p:cNvPr>
          <p:cNvCxnSpPr/>
          <p:nvPr/>
        </p:nvCxnSpPr>
        <p:spPr>
          <a:xfrm>
            <a:off x="547434" y="2878525"/>
            <a:ext cx="8049131" cy="0"/>
          </a:xfrm>
          <a:prstGeom prst="line">
            <a:avLst/>
          </a:prstGeom>
          <a:ln w="12700">
            <a:solidFill>
              <a:schemeClr val="bg1">
                <a:alpha val="40214"/>
              </a:schemeClr>
            </a:solidFill>
          </a:ln>
          <a:effectLst>
            <a:outerShdw blurRad="50800" dist="50800" dir="5400000" sx="1000" sy="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13D64BB-E1A8-2D19-F252-049319D859A6}"/>
              </a:ext>
            </a:extLst>
          </p:cNvPr>
          <p:cNvCxnSpPr/>
          <p:nvPr/>
        </p:nvCxnSpPr>
        <p:spPr>
          <a:xfrm>
            <a:off x="547434" y="4171999"/>
            <a:ext cx="8049131" cy="0"/>
          </a:xfrm>
          <a:prstGeom prst="line">
            <a:avLst/>
          </a:prstGeom>
          <a:ln w="12700">
            <a:solidFill>
              <a:schemeClr val="bg1">
                <a:alpha val="40214"/>
              </a:schemeClr>
            </a:solidFill>
          </a:ln>
          <a:effectLst>
            <a:outerShdw blurRad="50800" dist="50800" dir="5400000" sx="1000" sy="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2B2F2B8-5021-2C75-AF16-9F1DF6940BFE}"/>
              </a:ext>
            </a:extLst>
          </p:cNvPr>
          <p:cNvCxnSpPr/>
          <p:nvPr/>
        </p:nvCxnSpPr>
        <p:spPr>
          <a:xfrm>
            <a:off x="547434" y="5058564"/>
            <a:ext cx="8049131" cy="0"/>
          </a:xfrm>
          <a:prstGeom prst="line">
            <a:avLst/>
          </a:prstGeom>
          <a:ln w="12700">
            <a:solidFill>
              <a:schemeClr val="bg1">
                <a:alpha val="40214"/>
              </a:schemeClr>
            </a:solidFill>
          </a:ln>
          <a:effectLst>
            <a:outerShdw blurRad="50800" dist="50800" dir="5400000" sx="1000" sy="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97EF6B0-2AB1-1C38-062E-9834E5E40991}"/>
              </a:ext>
            </a:extLst>
          </p:cNvPr>
          <p:cNvCxnSpPr/>
          <p:nvPr/>
        </p:nvCxnSpPr>
        <p:spPr>
          <a:xfrm>
            <a:off x="547434" y="5901696"/>
            <a:ext cx="8049131" cy="0"/>
          </a:xfrm>
          <a:prstGeom prst="line">
            <a:avLst/>
          </a:prstGeom>
          <a:ln w="12700">
            <a:solidFill>
              <a:schemeClr val="bg1">
                <a:alpha val="40214"/>
              </a:schemeClr>
            </a:solidFill>
          </a:ln>
          <a:effectLst>
            <a:outerShdw blurRad="50800" dist="50800" dir="5400000" sx="1000" sy="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1" name="Group 30">
            <a:extLst>
              <a:ext uri="{FF2B5EF4-FFF2-40B4-BE49-F238E27FC236}">
                <a16:creationId xmlns:a16="http://schemas.microsoft.com/office/drawing/2014/main" id="{6C69CDFA-AF22-8422-6D93-B3B5D603AB3C}"/>
              </a:ext>
            </a:extLst>
          </p:cNvPr>
          <p:cNvGrpSpPr/>
          <p:nvPr/>
        </p:nvGrpSpPr>
        <p:grpSpPr>
          <a:xfrm>
            <a:off x="459302" y="3607764"/>
            <a:ext cx="8137263" cy="530402"/>
            <a:chOff x="459302" y="3079793"/>
            <a:chExt cx="8137263" cy="530402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03D0496-71A8-AB06-0489-5595B41ADDE9}"/>
                </a:ext>
              </a:extLst>
            </p:cNvPr>
            <p:cNvSpPr txBox="1"/>
            <p:nvPr/>
          </p:nvSpPr>
          <p:spPr>
            <a:xfrm>
              <a:off x="2357374" y="3079793"/>
              <a:ext cx="6239191" cy="5304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ts val="182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1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n-ea"/>
                  <a:cs typeface="Century Gothic"/>
                </a:rPr>
                <a:t>Microbial Systems Initiative</a:t>
              </a:r>
            </a:p>
            <a:p>
              <a:pPr marL="0" marR="0" lvl="0" indent="0" algn="l" defTabSz="457200" rtl="0" eaLnBrk="1" fontAlgn="auto" latinLnBrk="0" hangingPunct="1">
                <a:lnSpc>
                  <a:spcPts val="182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1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n-ea"/>
                  <a:cs typeface="Century Gothic"/>
                </a:rPr>
                <a:t>Campus-wide effort in partnership with 8 departments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E94CCDA-43D3-C92F-0EDC-4920CEF0FFD5}"/>
                </a:ext>
              </a:extLst>
            </p:cNvPr>
            <p:cNvSpPr txBox="1"/>
            <p:nvPr/>
          </p:nvSpPr>
          <p:spPr>
            <a:xfrm>
              <a:off x="459302" y="3101686"/>
              <a:ext cx="163966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1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n-ea"/>
                  <a:cs typeface="Century Gothic"/>
                </a:rPr>
                <a:t>MSI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303340FD-2924-7221-4A41-7A92608DE591}"/>
              </a:ext>
            </a:extLst>
          </p:cNvPr>
          <p:cNvGrpSpPr/>
          <p:nvPr/>
        </p:nvGrpSpPr>
        <p:grpSpPr>
          <a:xfrm>
            <a:off x="459302" y="5105000"/>
            <a:ext cx="8137264" cy="761299"/>
            <a:chOff x="459302" y="4930763"/>
            <a:chExt cx="8137264" cy="761299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42F1239-2540-4317-B3BB-FFF55415DE87}"/>
                </a:ext>
              </a:extLst>
            </p:cNvPr>
            <p:cNvSpPr txBox="1"/>
            <p:nvPr/>
          </p:nvSpPr>
          <p:spPr>
            <a:xfrm>
              <a:off x="2340146" y="4930763"/>
              <a:ext cx="6256420" cy="7612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ts val="182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1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n-ea"/>
                  <a:cs typeface="Century Gothic"/>
                </a:rPr>
                <a:t>Personalized Nutrition Initiative</a:t>
              </a:r>
            </a:p>
            <a:p>
              <a:pPr marL="0" marR="0" lvl="0" indent="0" algn="l" defTabSz="457200" rtl="0" eaLnBrk="1" fontAlgn="auto" latinLnBrk="0" hangingPunct="1">
                <a:lnSpc>
                  <a:spcPts val="182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1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n-ea"/>
                  <a:cs typeface="Century Gothic"/>
                </a:rPr>
                <a:t>Partnership between IGB and the College of Agricultural, Consumer and Environmental Sciences (ACES)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7A92666-DA31-E163-7ADB-30A76C5302EC}"/>
                </a:ext>
              </a:extLst>
            </p:cNvPr>
            <p:cNvSpPr txBox="1"/>
            <p:nvPr/>
          </p:nvSpPr>
          <p:spPr>
            <a:xfrm>
              <a:off x="459302" y="5098472"/>
              <a:ext cx="163966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1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n-ea"/>
                  <a:cs typeface="Century Gothic"/>
                </a:rPr>
                <a:t>PNI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C73853E5-D211-B054-BEE4-7485490DFAC9}"/>
              </a:ext>
            </a:extLst>
          </p:cNvPr>
          <p:cNvSpPr txBox="1"/>
          <p:nvPr/>
        </p:nvSpPr>
        <p:spPr>
          <a:xfrm>
            <a:off x="552623" y="483483"/>
            <a:ext cx="2543832" cy="246221"/>
          </a:xfrm>
          <a:prstGeom prst="rect">
            <a:avLst/>
          </a:prstGeom>
          <a:solidFill>
            <a:srgbClr val="182A4A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2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IGB RESEARCH PORTFOLIO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0DB01E5-32C2-8E5E-25FE-44AD4BD10AAD}"/>
              </a:ext>
            </a:extLst>
          </p:cNvPr>
          <p:cNvCxnSpPr/>
          <p:nvPr/>
        </p:nvCxnSpPr>
        <p:spPr>
          <a:xfrm>
            <a:off x="546008" y="3543677"/>
            <a:ext cx="8049131" cy="0"/>
          </a:xfrm>
          <a:prstGeom prst="line">
            <a:avLst/>
          </a:prstGeom>
          <a:ln w="12700">
            <a:solidFill>
              <a:schemeClr val="bg1">
                <a:alpha val="40214"/>
              </a:schemeClr>
            </a:solidFill>
          </a:ln>
          <a:effectLst>
            <a:outerShdw blurRad="50800" dist="50800" dir="5400000" sx="1000" sy="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2" name="Group 31">
            <a:extLst>
              <a:ext uri="{FF2B5EF4-FFF2-40B4-BE49-F238E27FC236}">
                <a16:creationId xmlns:a16="http://schemas.microsoft.com/office/drawing/2014/main" id="{701FBC62-3399-8452-5E35-E7B9BE178BCD}"/>
              </a:ext>
            </a:extLst>
          </p:cNvPr>
          <p:cNvGrpSpPr/>
          <p:nvPr/>
        </p:nvGrpSpPr>
        <p:grpSpPr>
          <a:xfrm>
            <a:off x="457876" y="2922689"/>
            <a:ext cx="8259545" cy="559672"/>
            <a:chOff x="457876" y="2638333"/>
            <a:chExt cx="8259545" cy="55967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2E2D7AC-07B9-B4E3-64A0-18695B2D6154}"/>
                </a:ext>
              </a:extLst>
            </p:cNvPr>
            <p:cNvSpPr txBox="1"/>
            <p:nvPr/>
          </p:nvSpPr>
          <p:spPr>
            <a:xfrm>
              <a:off x="2355948" y="2638333"/>
              <a:ext cx="6361473" cy="5304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ts val="182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1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n-ea"/>
                  <a:cs typeface="Century Gothic"/>
                </a:rPr>
                <a:t>High Performance Biological Computing </a:t>
              </a:r>
            </a:p>
            <a:p>
              <a:pPr marL="0" marR="0" lvl="0" indent="0" algn="l" defTabSz="457200" rtl="0" eaLnBrk="1" fontAlgn="auto" latinLnBrk="0" hangingPunct="1">
                <a:lnSpc>
                  <a:spcPts val="182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1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n-ea"/>
                  <a:cs typeface="Century Gothic"/>
                </a:rPr>
                <a:t>Carver Biotechnology Center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AEE4C3E-DA7A-A1CC-6C54-A9D5621C9AE0}"/>
                </a:ext>
              </a:extLst>
            </p:cNvPr>
            <p:cNvSpPr txBox="1"/>
            <p:nvPr/>
          </p:nvSpPr>
          <p:spPr>
            <a:xfrm>
              <a:off x="457876" y="2736340"/>
              <a:ext cx="163966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1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n-ea"/>
                  <a:cs typeface="Century Gothic"/>
                </a:rPr>
                <a:t>HPCBio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1952F1D4-CAA1-D633-2BFD-FE1C58185FD9}"/>
              </a:ext>
            </a:extLst>
          </p:cNvPr>
          <p:cNvGrpSpPr/>
          <p:nvPr/>
        </p:nvGrpSpPr>
        <p:grpSpPr>
          <a:xfrm>
            <a:off x="577248" y="2035987"/>
            <a:ext cx="8141599" cy="761299"/>
            <a:chOff x="577248" y="2229557"/>
            <a:chExt cx="8141599" cy="761299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68D8D58-541F-DF15-D642-AB3E3733202F}"/>
                </a:ext>
              </a:extLst>
            </p:cNvPr>
            <p:cNvSpPr txBox="1"/>
            <p:nvPr/>
          </p:nvSpPr>
          <p:spPr>
            <a:xfrm>
              <a:off x="2357374" y="2229557"/>
              <a:ext cx="6361473" cy="7612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ts val="182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1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n-ea"/>
                  <a:cs typeface="Century Gothic"/>
                </a:rPr>
                <a:t>Genomics and Eco-evolution of Multi-scale Symbioses</a:t>
              </a:r>
            </a:p>
            <a:p>
              <a:pPr marL="0" marR="0" lvl="0" indent="0" algn="l" defTabSz="457200" rtl="0" eaLnBrk="1" fontAlgn="auto" latinLnBrk="0" hangingPunct="1">
                <a:lnSpc>
                  <a:spcPts val="182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1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n-ea"/>
                  <a:cs typeface="Century Gothic"/>
                </a:rPr>
                <a:t>Interdisciplinary Institute researching pollinator interaction model to understand impact and dynamics of nested microbes. </a:t>
              </a:r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258C02FF-7DE9-0335-6399-0904036CACB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lum bright="100000" contrast="-10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7248" y="2430510"/>
              <a:ext cx="1520290" cy="35939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28111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12266" y="1625600"/>
            <a:ext cx="3966634" cy="4445000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/>
              <a:t>Fulfill Land Grant mission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Help faculty get big grants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Make new friends—help seed philanthropic efforts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Contribute to trainee professional development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5FE5FAFB-06CA-5E41-B518-CCFD1AD9C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Outreach and</a:t>
            </a:r>
            <a:br>
              <a:rPr lang="en-US" dirty="0"/>
            </a:br>
            <a:r>
              <a:rPr lang="en-US" dirty="0"/>
              <a:t>Public Engagement</a:t>
            </a:r>
          </a:p>
        </p:txBody>
      </p:sp>
    </p:spTree>
    <p:extLst>
      <p:ext uri="{BB962C8B-B14F-4D97-AF65-F5344CB8AC3E}">
        <p14:creationId xmlns:p14="http://schemas.microsoft.com/office/powerpoint/2010/main" val="2571210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78493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IGB">
      <a:dk1>
        <a:srgbClr val="0B0A09"/>
      </a:dk1>
      <a:lt1>
        <a:sysClr val="window" lastClr="FFFFFF"/>
      </a:lt1>
      <a:dk2>
        <a:srgbClr val="0092D2"/>
      </a:dk2>
      <a:lt2>
        <a:srgbClr val="7C98AB"/>
      </a:lt2>
      <a:accent1>
        <a:srgbClr val="0B0A09"/>
      </a:accent1>
      <a:accent2>
        <a:srgbClr val="0092D2"/>
      </a:accent2>
      <a:accent3>
        <a:srgbClr val="7C98AB"/>
      </a:accent3>
      <a:accent4>
        <a:srgbClr val="FFFFFF"/>
      </a:accent4>
      <a:accent5>
        <a:srgbClr val="FFFFFF"/>
      </a:accent5>
      <a:accent6>
        <a:srgbClr val="FFFFFF"/>
      </a:accent6>
      <a:hlink>
        <a:srgbClr val="0092D2"/>
      </a:hlink>
      <a:folHlink>
        <a:srgbClr val="7C98AB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2182</TotalTime>
  <Words>415</Words>
  <Application>Microsoft Office PowerPoint</Application>
  <PresentationFormat>On-screen Show (4:3)</PresentationFormat>
  <Paragraphs>134</Paragraphs>
  <Slides>13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Calibri</vt:lpstr>
      <vt:lpstr>Century Gothic</vt:lpstr>
      <vt:lpstr>Georgia</vt:lpstr>
      <vt:lpstr>Helvetica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Outreach and Public Engagement</vt:lpstr>
      <vt:lpstr>PowerPoint Presentation</vt:lpstr>
      <vt:lpstr>Nationally Recognized Program</vt:lpstr>
      <vt:lpstr>PowerPoint Presentation</vt:lpstr>
      <vt:lpstr>PowerPoint Presentation</vt:lpstr>
      <vt:lpstr>PowerPoint Presentation</vt:lpstr>
    </vt:vector>
  </TitlesOfParts>
  <Company>IGB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Mirhee Lee</dc:creator>
  <cp:lastModifiedBy>Vasi, Nicholas</cp:lastModifiedBy>
  <cp:revision>63</cp:revision>
  <dcterms:created xsi:type="dcterms:W3CDTF">2018-01-17T19:06:27Z</dcterms:created>
  <dcterms:modified xsi:type="dcterms:W3CDTF">2024-01-02T16:51:36Z</dcterms:modified>
</cp:coreProperties>
</file>