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E8C"/>
    <a:srgbClr val="00AEEF"/>
    <a:srgbClr val="0B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4682"/>
  </p:normalViewPr>
  <p:slideViewPr>
    <p:cSldViewPr snapToGrid="0" snapToObjects="1">
      <p:cViewPr varScale="1">
        <p:scale>
          <a:sx n="156" d="100"/>
          <a:sy n="156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igb.illinois.edu/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IGBIllinois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GB_Cover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2" y="905917"/>
            <a:ext cx="7306735" cy="2912533"/>
          </a:xfrm>
        </p:spPr>
        <p:txBody>
          <a:bodyPr anchor="b"/>
          <a:lstStyle>
            <a:lvl1pPr>
              <a:defRPr cap="all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31333" y="4089380"/>
            <a:ext cx="7306206" cy="104142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subhead</a:t>
            </a:r>
          </a:p>
        </p:txBody>
      </p:sp>
      <p:pic>
        <p:nvPicPr>
          <p:cNvPr id="8" name="Picture 7" descr="Footer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31332" y="905917"/>
            <a:ext cx="7306735" cy="2912533"/>
          </a:xfrm>
        </p:spPr>
        <p:txBody>
          <a:bodyPr anchor="b"/>
          <a:lstStyle>
            <a:lvl1pPr>
              <a:defRPr cap="all" spc="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31333" y="4089380"/>
            <a:ext cx="7306206" cy="104142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subhead</a:t>
            </a:r>
          </a:p>
        </p:txBody>
      </p:sp>
      <p:pic>
        <p:nvPicPr>
          <p:cNvPr id="11" name="Picture 10" descr="Footer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rgbClr val="647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47E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1332" y="905917"/>
            <a:ext cx="7306735" cy="2912533"/>
          </a:xfrm>
        </p:spPr>
        <p:txBody>
          <a:bodyPr anchor="b"/>
          <a:lstStyle>
            <a:lvl1pPr>
              <a:defRPr cap="all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31333" y="4089380"/>
            <a:ext cx="7306206" cy="104142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subhead</a:t>
            </a:r>
          </a:p>
        </p:txBody>
      </p:sp>
      <p:pic>
        <p:nvPicPr>
          <p:cNvPr id="8" name="Picture 7" descr="Footer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266" y="414868"/>
            <a:ext cx="3750734" cy="101600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4177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2266" y="1625600"/>
            <a:ext cx="3750734" cy="4445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1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a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12266" y="414868"/>
            <a:ext cx="3750734" cy="101600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4572000" cy="276013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2266" y="1625600"/>
            <a:ext cx="3750734" cy="4445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1" y="4588933"/>
            <a:ext cx="2159001" cy="18118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2159000" y="4588933"/>
            <a:ext cx="1176867" cy="18118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3335867" y="4588933"/>
            <a:ext cx="1236132" cy="18118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2159000" y="2760133"/>
            <a:ext cx="2412999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2760133"/>
            <a:ext cx="2159001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5474" y="3007783"/>
            <a:ext cx="908050" cy="908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0390" y="4064000"/>
            <a:ext cx="1827743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64491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44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46853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468533" y="0"/>
            <a:ext cx="267546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22866" y="1578505"/>
            <a:ext cx="4758267" cy="27987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write a personal message</a:t>
            </a:r>
            <a:endParaRPr lang="en-US" dirty="0"/>
          </a:p>
        </p:txBody>
      </p:sp>
      <p:pic>
        <p:nvPicPr>
          <p:cNvPr id="9" name="Picture 8" descr="Illinoi_IGB_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5503983"/>
            <a:ext cx="2670048" cy="725424"/>
          </a:xfrm>
          <a:prstGeom prst="rect">
            <a:avLst/>
          </a:prstGeom>
        </p:spPr>
      </p:pic>
      <p:pic>
        <p:nvPicPr>
          <p:cNvPr id="10" name="Picture 9" descr="IGB_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1" y="1824023"/>
            <a:ext cx="810768" cy="725424"/>
          </a:xfrm>
          <a:prstGeom prst="rect">
            <a:avLst/>
          </a:prstGeom>
        </p:spPr>
      </p:pic>
      <p:sp>
        <p:nvSpPr>
          <p:cNvPr id="11" name="TextBox 10">
            <a:hlinkClick r:id="rId4"/>
          </p:cNvPr>
          <p:cNvSpPr txBox="1"/>
          <p:nvPr userDrawn="1"/>
        </p:nvSpPr>
        <p:spPr>
          <a:xfrm>
            <a:off x="6857999" y="2489200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igb.illinois.edu</a:t>
            </a:r>
            <a:endParaRPr lang="en-US" sz="1400" spc="5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942666" y="3149600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GB_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3" y="3280834"/>
            <a:ext cx="816864" cy="725424"/>
          </a:xfrm>
          <a:prstGeom prst="rect">
            <a:avLst/>
          </a:prstGeom>
        </p:spPr>
      </p:pic>
      <p:sp>
        <p:nvSpPr>
          <p:cNvPr id="15" name="TextBox 14">
            <a:hlinkClick r:id="rId6"/>
          </p:cNvPr>
          <p:cNvSpPr txBox="1"/>
          <p:nvPr userDrawn="1"/>
        </p:nvSpPr>
        <p:spPr>
          <a:xfrm>
            <a:off x="6841065" y="3877731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smtClean="0">
                <a:solidFill>
                  <a:schemeClr val="tx2"/>
                </a:solidFill>
                <a:latin typeface="Century Gothic"/>
                <a:cs typeface="Century Gothic"/>
              </a:rPr>
              <a:t>@</a:t>
            </a:r>
            <a:r>
              <a:rPr lang="en-US" sz="1400" spc="5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IGBIllinois</a:t>
            </a:r>
            <a:endParaRPr lang="en-US" sz="1400" spc="5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942666" y="4487333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GB_emai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1" y="4739979"/>
            <a:ext cx="1115568" cy="72542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841063" y="5495514"/>
            <a:ext cx="205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info-igb@illinois.edu</a:t>
            </a:r>
            <a:endParaRPr lang="en-US" sz="1400" spc="5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202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GB_Cove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926548" y="1758500"/>
            <a:ext cx="7308721" cy="1424967"/>
          </a:xfrm>
        </p:spPr>
        <p:txBody>
          <a:bodyPr anchor="b"/>
          <a:lstStyle>
            <a:lvl1pPr algn="ctr">
              <a:defRPr spc="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26548" y="3437467"/>
            <a:ext cx="7308721" cy="180445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spc="5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 marL="9144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 marL="13716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 marL="18288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4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GB_Cover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926548" y="1758500"/>
            <a:ext cx="7308721" cy="1424967"/>
          </a:xfrm>
        </p:spPr>
        <p:txBody>
          <a:bodyPr anchor="b"/>
          <a:lstStyle>
            <a:lvl1pPr algn="ctr">
              <a:defRPr spc="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26548" y="3437467"/>
            <a:ext cx="7308721" cy="180445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spc="5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 marL="9144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 marL="13716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 marL="18288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GB_Cover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926548" y="1758500"/>
            <a:ext cx="7308721" cy="1424967"/>
          </a:xfrm>
        </p:spPr>
        <p:txBody>
          <a:bodyPr anchor="b"/>
          <a:lstStyle>
            <a:lvl1pPr algn="ctr">
              <a:defRPr spc="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26548" y="3437467"/>
            <a:ext cx="7308721" cy="180445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spc="5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 marL="9144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 marL="13716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 marL="18288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GB_Cover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926548" y="1758500"/>
            <a:ext cx="7308721" cy="1424967"/>
          </a:xfrm>
        </p:spPr>
        <p:txBody>
          <a:bodyPr anchor="b"/>
          <a:lstStyle>
            <a:lvl1pPr algn="ctr">
              <a:defRPr spc="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26548" y="3437467"/>
            <a:ext cx="7308721" cy="180445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spc="5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 marL="9144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 marL="13716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 marL="1828800" indent="0" algn="ctr">
              <a:buNone/>
              <a:defRPr sz="1800">
                <a:solidFill>
                  <a:srgbClr val="FFFFF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1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GB_mis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research">
    <p:bg>
      <p:bgPr>
        <a:solidFill>
          <a:srgbClr val="0B0A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68235" y="731693"/>
            <a:ext cx="14600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kern="0" spc="200" dirty="0" smtClean="0">
                <a:solidFill>
                  <a:schemeClr val="tx1"/>
                </a:solidFill>
                <a:latin typeface="Century Gothic"/>
                <a:cs typeface="Century Gothic"/>
              </a:rPr>
              <a:t>IGB NUMBERS</a:t>
            </a:r>
            <a:endParaRPr lang="en-US" sz="1000" kern="0" spc="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31" y="1202812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2007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INSTITUTE ESTABLISHED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33631" y="1202812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291%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10 YEAR ROI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71820" y="1202812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$273M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TOTAL FUNDING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3597" y="2125121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92032" y="2362733"/>
            <a:ext cx="193498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25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LICENSES OPTIONED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27014" y="2362733"/>
            <a:ext cx="162484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20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PATENTS ISSUED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51860" y="2362733"/>
            <a:ext cx="201812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5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START-UP COMPANIES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69979" y="236273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81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PATENT APPLICATIONS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3597" y="3268110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792032" y="3531123"/>
            <a:ext cx="134156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80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133596" y="3531123"/>
            <a:ext cx="138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108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AFFILIATES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76764" y="3531123"/>
            <a:ext cx="1828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70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POSTDOCTORAL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RESEARCHERS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46294" y="3531123"/>
            <a:ext cx="140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201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747128" y="3531123"/>
            <a:ext cx="14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 smtClean="0">
                <a:solidFill>
                  <a:schemeClr val="tx2"/>
                </a:solidFill>
                <a:latin typeface="Century Gothic"/>
                <a:cs typeface="Century Gothic"/>
              </a:rPr>
              <a:t>219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UNDERGRADUATE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8234" y="4668693"/>
            <a:ext cx="13754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kern="0" spc="200" dirty="0" smtClean="0">
                <a:solidFill>
                  <a:schemeClr val="tx1"/>
                </a:solidFill>
                <a:latin typeface="Century Gothic"/>
                <a:cs typeface="Century Gothic"/>
              </a:rPr>
              <a:t>IGB RESEARCH</a:t>
            </a:r>
            <a:endParaRPr lang="en-US" sz="1000" kern="0" spc="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25" name="Picture 24" descr="IGB_Health_cy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3" y="4938770"/>
            <a:ext cx="822960" cy="82296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259606" y="5234834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HEALTH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7" name="Picture 26" descr="IGB_Technology_cy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7" y="4938770"/>
            <a:ext cx="822960" cy="822960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885203" y="5234834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TECHNOLOGY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9" name="Picture 28" descr="IGB_Environment_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74" y="4938770"/>
            <a:ext cx="822960" cy="82296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4982244" y="5234834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ENVIRONMENT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IGB_Fundamental_cya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81" y="4938770"/>
            <a:ext cx="822960" cy="82296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7064628" y="5234834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 smtClean="0">
                <a:solidFill>
                  <a:schemeClr val="bg1"/>
                </a:solidFill>
                <a:latin typeface="Century Gothic"/>
                <a:cs typeface="Century Gothic"/>
              </a:rPr>
              <a:t>FUNDAMENTAL</a:t>
            </a:r>
            <a:endParaRPr lang="en-US" sz="850" kern="0" spc="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3" name="Picture 32" descr="Footer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ortfoli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8235" y="731693"/>
            <a:ext cx="2543832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kern="0" spc="200" dirty="0" smtClean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  <a:endParaRPr lang="en-US" sz="1000" kern="0" spc="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7399" y="1083727"/>
            <a:ext cx="2655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latin typeface="Century Gothic" charset="0"/>
                <a:ea typeface="Century Gothic" charset="0"/>
                <a:cs typeface="Century Gothic" charset="0"/>
              </a:rPr>
              <a:t>Tackling grand challenges in fundamental and applied research with genomics and trans-disciplinary team science.</a:t>
            </a:r>
          </a:p>
        </p:txBody>
      </p:sp>
      <p:pic>
        <p:nvPicPr>
          <p:cNvPr id="9" name="Picture 8" descr="IGB_Healt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81" y="1152875"/>
            <a:ext cx="640080" cy="640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07139" y="1666317"/>
            <a:ext cx="1341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0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HEALTH</a:t>
            </a:r>
            <a:endParaRPr lang="en-US" sz="80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9696" y="1666317"/>
            <a:ext cx="1341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0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TECHNOLOGY</a:t>
            </a:r>
            <a:endParaRPr lang="en-US" sz="80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05774" y="1658623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5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ENVIRONMENT</a:t>
            </a:r>
            <a:endParaRPr lang="en-US" sz="85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3597" y="1998116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GB_Techn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8" y="1152875"/>
            <a:ext cx="640080" cy="640080"/>
          </a:xfrm>
          <a:prstGeom prst="rect">
            <a:avLst/>
          </a:prstGeom>
        </p:spPr>
      </p:pic>
      <p:pic>
        <p:nvPicPr>
          <p:cNvPr id="15" name="Picture 14" descr="IGB_Environment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16" y="1152875"/>
            <a:ext cx="640080" cy="6400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87399" y="1871116"/>
            <a:ext cx="4461933" cy="400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Anticancer Discovery from Pets to People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Biocomplexity</a:t>
            </a:r>
            <a:endParaRPr lang="en-US" sz="900" b="1" kern="0" cap="all" spc="8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ts val="2800"/>
              </a:lnSpc>
            </a:pPr>
            <a:r>
              <a:rPr lang="en-US" sz="900" b="1" kern="0" cap="all" spc="8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Biosystems</a:t>
            </a: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 Design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Computing Genomes for Reproductive Health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Gene Networks in Neural &amp; Developmental Plasticity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Genomic Ecology of Global Change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Infection Genomics for One Health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Microbiome</a:t>
            </a: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 Metabolic Engineering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Mining Microbial Genomes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Omics</a:t>
            </a: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 Nanotechnology for Cancer Precision Medicine</a:t>
            </a:r>
          </a:p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Regenerative Biology &amp; Tissue Engineering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3597" y="2354544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63597" y="2710972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3597" y="3067400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63597" y="3423828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63597" y="3780256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863597" y="4136684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63597" y="4493112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63597" y="4849540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63597" y="5205968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63597" y="5562396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63597" y="5918821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1972716"/>
            <a:ext cx="432311" cy="351253"/>
          </a:xfrm>
          <a:prstGeom prst="rect">
            <a:avLst/>
          </a:prstGeom>
        </p:spPr>
      </p:pic>
      <p:pic>
        <p:nvPicPr>
          <p:cNvPr id="29" name="Picture 28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1972716"/>
            <a:ext cx="432311" cy="351253"/>
          </a:xfrm>
          <a:prstGeom prst="rect">
            <a:avLst/>
          </a:prstGeom>
        </p:spPr>
      </p:pic>
      <p:pic>
        <p:nvPicPr>
          <p:cNvPr id="30" name="Picture 29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2335494"/>
            <a:ext cx="432311" cy="351253"/>
          </a:xfrm>
          <a:prstGeom prst="rect">
            <a:avLst/>
          </a:prstGeom>
        </p:spPr>
      </p:pic>
      <p:pic>
        <p:nvPicPr>
          <p:cNvPr id="31" name="Picture 30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2335494"/>
            <a:ext cx="432311" cy="351253"/>
          </a:xfrm>
          <a:prstGeom prst="rect">
            <a:avLst/>
          </a:prstGeom>
        </p:spPr>
      </p:pic>
      <p:pic>
        <p:nvPicPr>
          <p:cNvPr id="32" name="Picture 31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2335494"/>
            <a:ext cx="432311" cy="351253"/>
          </a:xfrm>
          <a:prstGeom prst="rect">
            <a:avLst/>
          </a:prstGeom>
        </p:spPr>
      </p:pic>
      <p:pic>
        <p:nvPicPr>
          <p:cNvPr id="33" name="Picture 32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2686747"/>
            <a:ext cx="432311" cy="351253"/>
          </a:xfrm>
          <a:prstGeom prst="rect">
            <a:avLst/>
          </a:prstGeom>
        </p:spPr>
      </p:pic>
      <p:pic>
        <p:nvPicPr>
          <p:cNvPr id="34" name="Picture 33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2686747"/>
            <a:ext cx="432311" cy="351253"/>
          </a:xfrm>
          <a:prstGeom prst="rect">
            <a:avLst/>
          </a:prstGeom>
        </p:spPr>
      </p:pic>
      <p:pic>
        <p:nvPicPr>
          <p:cNvPr id="35" name="Picture 34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2686747"/>
            <a:ext cx="432311" cy="351253"/>
          </a:xfrm>
          <a:prstGeom prst="rect">
            <a:avLst/>
          </a:prstGeom>
        </p:spPr>
      </p:pic>
      <p:pic>
        <p:nvPicPr>
          <p:cNvPr id="36" name="Picture 35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3038000"/>
            <a:ext cx="432311" cy="351253"/>
          </a:xfrm>
          <a:prstGeom prst="rect">
            <a:avLst/>
          </a:prstGeom>
        </p:spPr>
      </p:pic>
      <p:pic>
        <p:nvPicPr>
          <p:cNvPr id="37" name="Picture 36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3038000"/>
            <a:ext cx="432311" cy="351253"/>
          </a:xfrm>
          <a:prstGeom prst="rect">
            <a:avLst/>
          </a:prstGeom>
        </p:spPr>
      </p:pic>
      <p:pic>
        <p:nvPicPr>
          <p:cNvPr id="38" name="Picture 37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3389253"/>
            <a:ext cx="432311" cy="351253"/>
          </a:xfrm>
          <a:prstGeom prst="rect">
            <a:avLst/>
          </a:prstGeom>
        </p:spPr>
      </p:pic>
      <p:pic>
        <p:nvPicPr>
          <p:cNvPr id="39" name="Picture 38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3389253"/>
            <a:ext cx="432311" cy="351253"/>
          </a:xfrm>
          <a:prstGeom prst="rect">
            <a:avLst/>
          </a:prstGeom>
        </p:spPr>
      </p:pic>
      <p:pic>
        <p:nvPicPr>
          <p:cNvPr id="40" name="Picture 39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3765906"/>
            <a:ext cx="432311" cy="351253"/>
          </a:xfrm>
          <a:prstGeom prst="rect">
            <a:avLst/>
          </a:prstGeom>
        </p:spPr>
      </p:pic>
      <p:pic>
        <p:nvPicPr>
          <p:cNvPr id="41" name="Picture 40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3765906"/>
            <a:ext cx="432311" cy="351253"/>
          </a:xfrm>
          <a:prstGeom prst="rect">
            <a:avLst/>
          </a:prstGeom>
        </p:spPr>
      </p:pic>
      <p:pic>
        <p:nvPicPr>
          <p:cNvPr id="42" name="Picture 41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4117159"/>
            <a:ext cx="432311" cy="351253"/>
          </a:xfrm>
          <a:prstGeom prst="rect">
            <a:avLst/>
          </a:prstGeom>
        </p:spPr>
      </p:pic>
      <p:pic>
        <p:nvPicPr>
          <p:cNvPr id="43" name="Picture 42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4117159"/>
            <a:ext cx="432311" cy="351253"/>
          </a:xfrm>
          <a:prstGeom prst="rect">
            <a:avLst/>
          </a:prstGeom>
        </p:spPr>
      </p:pic>
      <p:pic>
        <p:nvPicPr>
          <p:cNvPr id="44" name="Picture 43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4468412"/>
            <a:ext cx="432311" cy="351253"/>
          </a:xfrm>
          <a:prstGeom prst="rect">
            <a:avLst/>
          </a:prstGeom>
        </p:spPr>
      </p:pic>
      <p:pic>
        <p:nvPicPr>
          <p:cNvPr id="45" name="Picture 44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4468412"/>
            <a:ext cx="432311" cy="351253"/>
          </a:xfrm>
          <a:prstGeom prst="rect">
            <a:avLst/>
          </a:prstGeom>
        </p:spPr>
      </p:pic>
      <p:pic>
        <p:nvPicPr>
          <p:cNvPr id="46" name="Picture 45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4468412"/>
            <a:ext cx="432311" cy="351253"/>
          </a:xfrm>
          <a:prstGeom prst="rect">
            <a:avLst/>
          </a:prstGeom>
        </p:spPr>
      </p:pic>
      <p:pic>
        <p:nvPicPr>
          <p:cNvPr id="47" name="Picture 46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4819665"/>
            <a:ext cx="432311" cy="351253"/>
          </a:xfrm>
          <a:prstGeom prst="rect">
            <a:avLst/>
          </a:prstGeom>
        </p:spPr>
      </p:pic>
      <p:pic>
        <p:nvPicPr>
          <p:cNvPr id="48" name="Picture 47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4819665"/>
            <a:ext cx="432311" cy="351253"/>
          </a:xfrm>
          <a:prstGeom prst="rect">
            <a:avLst/>
          </a:prstGeom>
        </p:spPr>
      </p:pic>
      <p:pic>
        <p:nvPicPr>
          <p:cNvPr id="49" name="Picture 48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5170918"/>
            <a:ext cx="432311" cy="351253"/>
          </a:xfrm>
          <a:prstGeom prst="rect">
            <a:avLst/>
          </a:prstGeom>
        </p:spPr>
      </p:pic>
      <p:pic>
        <p:nvPicPr>
          <p:cNvPr id="50" name="Picture 49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5170918"/>
            <a:ext cx="432311" cy="351253"/>
          </a:xfrm>
          <a:prstGeom prst="rect">
            <a:avLst/>
          </a:prstGeom>
        </p:spPr>
      </p:pic>
      <p:pic>
        <p:nvPicPr>
          <p:cNvPr id="51" name="Picture 50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5528521"/>
            <a:ext cx="432311" cy="351253"/>
          </a:xfrm>
          <a:prstGeom prst="rect">
            <a:avLst/>
          </a:prstGeom>
        </p:spPr>
      </p:pic>
      <p:pic>
        <p:nvPicPr>
          <p:cNvPr id="52" name="Picture 51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5528521"/>
            <a:ext cx="432311" cy="351253"/>
          </a:xfrm>
          <a:prstGeom prst="rect">
            <a:avLst/>
          </a:prstGeom>
        </p:spPr>
      </p:pic>
      <p:pic>
        <p:nvPicPr>
          <p:cNvPr id="53" name="Picture 52" descr="Footer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artners">
    <p:bg>
      <p:bgPr>
        <a:solidFill>
          <a:srgbClr val="647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47E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GB_Healt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81" y="1152875"/>
            <a:ext cx="640080" cy="640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07139" y="1666317"/>
            <a:ext cx="1341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0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HEALTH</a:t>
            </a:r>
            <a:endParaRPr lang="en-US" sz="80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69696" y="1666317"/>
            <a:ext cx="1341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0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TECHNOLOGY</a:t>
            </a:r>
            <a:endParaRPr lang="en-US" sz="80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05774" y="1658623"/>
            <a:ext cx="1341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50" b="0" kern="0" spc="130" dirty="0" smtClean="0">
                <a:solidFill>
                  <a:schemeClr val="bg1"/>
                </a:solidFill>
                <a:latin typeface="Century Gothic"/>
                <a:cs typeface="Century Gothic"/>
              </a:rPr>
              <a:t>ENVIRONMENT</a:t>
            </a:r>
            <a:endParaRPr lang="en-US" sz="850" b="0" kern="0" spc="13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3597" y="1998116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GB_Techn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8" y="1152875"/>
            <a:ext cx="640080" cy="640080"/>
          </a:xfrm>
          <a:prstGeom prst="rect">
            <a:avLst/>
          </a:prstGeom>
        </p:spPr>
      </p:pic>
      <p:pic>
        <p:nvPicPr>
          <p:cNvPr id="14" name="Picture 13" descr="IGB_Environment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16" y="1152875"/>
            <a:ext cx="640080" cy="640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87400" y="1871116"/>
            <a:ext cx="4089400" cy="359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900" b="1" kern="0" cap="all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Energy Biosciences Institute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BP, Shell, UC Berkeley, L. Berkeley Lab</a:t>
            </a:r>
          </a:p>
          <a:p>
            <a:pPr>
              <a:lnSpc>
                <a:spcPct val="100000"/>
              </a:lnSpc>
            </a:pPr>
            <a:endParaRPr lang="en-US" sz="850" b="0" kern="0" cap="none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850" b="0" kern="0" cap="none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850" b="1" kern="0" cap="none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CENTER FOR NUTRITION, LEARNING AND MEMORY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Abbott Nutrition, Beckman Institute</a:t>
            </a: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850" b="1" kern="0" cap="none" spc="8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850" b="1" kern="0" cap="none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OMICS NANOTECHNOLOGY FOR CANCER PRECISION MEDICINE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Macro and Nanotechnology Laboratory</a:t>
            </a: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850" b="1" kern="0" cap="none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ZEISS LABS@LOCATION PARTNERSHIP 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Zeiss Microscopy</a:t>
            </a: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850" b="1" kern="0" cap="none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COMPGEN INITIATIVE 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Coordinated Science Laboratory, Abbott Molecular, </a:t>
            </a:r>
            <a:b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Dow Agro Sciences, Eli Lily and Co., IBM Systems, Strand Life Sciences, Intel Corporation, </a:t>
            </a:r>
            <a:r>
              <a:rPr lang="en-US" sz="850" b="0" kern="0" cap="none" spc="3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Xilinix</a:t>
            </a: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 Inc., OSF Healthcare</a:t>
            </a: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850" b="0" kern="0" cap="none" spc="3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850" b="1" kern="0" cap="none" spc="8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HCPBio</a:t>
            </a:r>
            <a:r>
              <a:rPr lang="en-US" sz="850" b="1" kern="0" cap="none" spc="80" dirty="0" smtClean="0">
                <a:solidFill>
                  <a:srgbClr val="FFFFFF"/>
                </a:solidFill>
                <a:latin typeface="Century Gothic"/>
                <a:cs typeface="Century Gothic"/>
              </a:rPr>
              <a:t>—High Performance Biological Computing</a:t>
            </a:r>
          </a:p>
          <a:p>
            <a:pPr>
              <a:lnSpc>
                <a:spcPct val="100000"/>
              </a:lnSpc>
            </a:pPr>
            <a:r>
              <a:rPr lang="en-US" sz="850" b="0" kern="0" cap="none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Carver Biotechnology Center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3597" y="2533165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63597" y="3058933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63597" y="3577048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63597" y="4111283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63597" y="4858007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63597" y="5419303"/>
            <a:ext cx="7281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2048919"/>
            <a:ext cx="432311" cy="351253"/>
          </a:xfrm>
          <a:prstGeom prst="rect">
            <a:avLst/>
          </a:prstGeom>
        </p:spPr>
      </p:pic>
      <p:pic>
        <p:nvPicPr>
          <p:cNvPr id="32" name="Picture 31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2585143"/>
            <a:ext cx="432311" cy="351253"/>
          </a:xfrm>
          <a:prstGeom prst="rect">
            <a:avLst/>
          </a:prstGeom>
        </p:spPr>
      </p:pic>
      <p:pic>
        <p:nvPicPr>
          <p:cNvPr id="33" name="Picture 32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2585143"/>
            <a:ext cx="432311" cy="351253"/>
          </a:xfrm>
          <a:prstGeom prst="rect">
            <a:avLst/>
          </a:prstGeom>
        </p:spPr>
      </p:pic>
      <p:pic>
        <p:nvPicPr>
          <p:cNvPr id="40" name="Picture 39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3621967"/>
            <a:ext cx="432311" cy="351253"/>
          </a:xfrm>
          <a:prstGeom prst="rect">
            <a:avLst/>
          </a:prstGeom>
        </p:spPr>
      </p:pic>
      <p:pic>
        <p:nvPicPr>
          <p:cNvPr id="44" name="Picture 43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4292785"/>
            <a:ext cx="432311" cy="351253"/>
          </a:xfrm>
          <a:prstGeom prst="rect">
            <a:avLst/>
          </a:prstGeom>
        </p:spPr>
      </p:pic>
      <p:pic>
        <p:nvPicPr>
          <p:cNvPr id="47" name="Picture 46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4904335"/>
            <a:ext cx="432311" cy="351253"/>
          </a:xfrm>
          <a:prstGeom prst="rect">
            <a:avLst/>
          </a:prstGeom>
        </p:spPr>
      </p:pic>
      <p:pic>
        <p:nvPicPr>
          <p:cNvPr id="52" name="Picture 51" descr="Footer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337"/>
            <a:ext cx="9144000" cy="457200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3386667" y="731693"/>
            <a:ext cx="23029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kern="0" spc="200" dirty="0" smtClean="0">
                <a:solidFill>
                  <a:schemeClr val="tx1"/>
                </a:solidFill>
                <a:latin typeface="Century Gothic"/>
                <a:cs typeface="Century Gothic"/>
              </a:rPr>
              <a:t>STRATEGIC PARTNERSHIPS</a:t>
            </a:r>
            <a:endParaRPr lang="en-US" sz="1000" kern="0" spc="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54" name="Picture 53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23" y="2048919"/>
            <a:ext cx="432311" cy="351253"/>
          </a:xfrm>
          <a:prstGeom prst="rect">
            <a:avLst/>
          </a:prstGeom>
        </p:spPr>
      </p:pic>
      <p:pic>
        <p:nvPicPr>
          <p:cNvPr id="55" name="Picture 54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3" y="3109735"/>
            <a:ext cx="432311" cy="351253"/>
          </a:xfrm>
          <a:prstGeom prst="rect">
            <a:avLst/>
          </a:prstGeom>
        </p:spPr>
      </p:pic>
      <p:pic>
        <p:nvPicPr>
          <p:cNvPr id="56" name="Picture 55" descr="checkm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8" y="3109735"/>
            <a:ext cx="432311" cy="351253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868235" y="731693"/>
            <a:ext cx="2543832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kern="0" spc="200" dirty="0" smtClean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  <a:endParaRPr lang="en-US" sz="1000" kern="0" spc="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05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9267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oter_white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4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7" r:id="rId14"/>
    <p:sldLayoutId id="2147483671" r:id="rId15"/>
    <p:sldLayoutId id="2147483652" r:id="rId16"/>
    <p:sldLayoutId id="2147483654" r:id="rId17"/>
    <p:sldLayoutId id="2147483655" r:id="rId18"/>
    <p:sldLayoutId id="214748367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ts val="1176"/>
        </a:spcBef>
        <a:buFont typeface="Arial"/>
        <a:buChar char="•"/>
        <a:defRPr sz="2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ts val="1176"/>
        </a:spcBef>
        <a:buFont typeface="Arial"/>
        <a:buChar char="–"/>
        <a:defRPr sz="20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ts val="1176"/>
        </a:spcBef>
        <a:buFont typeface="Arial"/>
        <a:buChar char="•"/>
        <a:defRPr sz="1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ts val="1176"/>
        </a:spcBef>
        <a:buFont typeface="Arial"/>
        <a:buChar char="–"/>
        <a:defRPr sz="16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ts val="1176"/>
        </a:spcBef>
        <a:buFont typeface="Arial"/>
        <a:buChar char="»"/>
        <a:defRPr sz="1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5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5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&amp; Public Engagement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Fulfill Land Grant mission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Seize the moment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Help faculty get big grants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Make new friends</a:t>
            </a:r>
          </a:p>
        </p:txBody>
      </p:sp>
    </p:spTree>
    <p:extLst>
      <p:ext uri="{BB962C8B-B14F-4D97-AF65-F5344CB8AC3E}">
        <p14:creationId xmlns:p14="http://schemas.microsoft.com/office/powerpoint/2010/main" val="60120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Entrepreneurship, </a:t>
            </a:r>
            <a:br>
              <a:rPr lang="en-US" sz="2000" dirty="0" smtClean="0"/>
            </a:br>
            <a:r>
              <a:rPr lang="en-US" sz="2000" dirty="0" smtClean="0"/>
              <a:t>Education &amp; Public Engagement</a:t>
            </a:r>
            <a:endParaRPr lang="en-US" sz="2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27606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Fox Family Entrepreneurship Program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Proof of Concept Awards (with OVCR)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NSF $3.2M IGERT (grad training)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Art of Science exhibits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Diversity in workforce program – partnership with Fisk University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OLLI Citizen Scientists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Genome Day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Pollen Power! Summer Camp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err="1" smtClean="0"/>
              <a:t>iGEM</a:t>
            </a:r>
            <a:r>
              <a:rPr lang="en-US" sz="1300" dirty="0" smtClean="0"/>
              <a:t> (undergrad training)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Summer internship for </a:t>
            </a:r>
            <a:r>
              <a:rPr lang="en-US" sz="1300" dirty="0" err="1" smtClean="0"/>
              <a:t>INdigenous</a:t>
            </a:r>
            <a:r>
              <a:rPr lang="en-US" sz="1300" dirty="0" smtClean="0"/>
              <a:t> </a:t>
            </a:r>
            <a:r>
              <a:rPr lang="en-US" sz="1300" dirty="0" smtClean="0"/>
              <a:t>peoples in </a:t>
            </a:r>
            <a:r>
              <a:rPr lang="en-US" sz="1300" dirty="0" smtClean="0"/>
              <a:t>Genomics (SING)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BGI Exchange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Massive Online Open Courses 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Genomics </a:t>
            </a:r>
            <a:r>
              <a:rPr lang="en-US" sz="1300" dirty="0" err="1" smtClean="0"/>
              <a:t>forTM</a:t>
            </a:r>
            <a:r>
              <a:rPr lang="en-US" sz="1300" dirty="0" smtClean="0"/>
              <a:t> Judges</a:t>
            </a:r>
          </a:p>
          <a:p>
            <a:pPr marL="342900" indent="-342900">
              <a:spcBef>
                <a:spcPts val="576"/>
              </a:spcBef>
              <a:buFont typeface="Arial" charset="0"/>
              <a:buChar char="•"/>
            </a:pPr>
            <a:r>
              <a:rPr lang="en-US" sz="1300" dirty="0" smtClean="0"/>
              <a:t>World of Genomics at Field Museum, Chicago</a:t>
            </a:r>
            <a:endParaRPr lang="en-US" sz="1300" dirty="0"/>
          </a:p>
        </p:txBody>
      </p:sp>
      <p:pic>
        <p:nvPicPr>
          <p:cNvPr id="18" name="Picture Placeholder 9"/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081" y="4576353"/>
            <a:ext cx="2412274" cy="1833155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8933"/>
            <a:ext cx="2164079" cy="1820576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0" y="2756263"/>
            <a:ext cx="2412999" cy="182880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6262"/>
            <a:ext cx="2155371" cy="184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4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GB">
      <a:dk1>
        <a:srgbClr val="0B0A09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96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Georgia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&amp; Public Engagement</vt:lpstr>
      <vt:lpstr>PowerPoint Presentation</vt:lpstr>
      <vt:lpstr>Entrepreneurship,  Education &amp; Public Engagement</vt:lpstr>
      <vt:lpstr>PowerPoint Presentation</vt:lpstr>
      <vt:lpstr>PowerPoint Presentation</vt:lpstr>
    </vt:vector>
  </TitlesOfParts>
  <Company>IGB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Mirhee Lee</dc:creator>
  <cp:lastModifiedBy>Microsoft Office User</cp:lastModifiedBy>
  <cp:revision>32</cp:revision>
  <dcterms:created xsi:type="dcterms:W3CDTF">2018-01-17T19:06:27Z</dcterms:created>
  <dcterms:modified xsi:type="dcterms:W3CDTF">2018-01-24T15:49:28Z</dcterms:modified>
</cp:coreProperties>
</file>