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48"/>
  </p:notesMasterIdLst>
  <p:sldIdLst>
    <p:sldId id="256" r:id="rId5"/>
    <p:sldId id="431" r:id="rId6"/>
    <p:sldId id="432" r:id="rId7"/>
    <p:sldId id="286" r:id="rId8"/>
    <p:sldId id="467" r:id="rId9"/>
    <p:sldId id="461" r:id="rId10"/>
    <p:sldId id="494" r:id="rId11"/>
    <p:sldId id="466" r:id="rId12"/>
    <p:sldId id="502" r:id="rId13"/>
    <p:sldId id="504" r:id="rId14"/>
    <p:sldId id="500" r:id="rId15"/>
    <p:sldId id="468" r:id="rId16"/>
    <p:sldId id="469" r:id="rId17"/>
    <p:sldId id="495" r:id="rId18"/>
    <p:sldId id="498" r:id="rId19"/>
    <p:sldId id="454" r:id="rId20"/>
    <p:sldId id="463" r:id="rId21"/>
    <p:sldId id="471" r:id="rId22"/>
    <p:sldId id="450" r:id="rId23"/>
    <p:sldId id="474" r:id="rId24"/>
    <p:sldId id="442" r:id="rId25"/>
    <p:sldId id="451" r:id="rId26"/>
    <p:sldId id="496" r:id="rId27"/>
    <p:sldId id="452" r:id="rId28"/>
    <p:sldId id="482" r:id="rId29"/>
    <p:sldId id="503" r:id="rId30"/>
    <p:sldId id="472" r:id="rId31"/>
    <p:sldId id="475" r:id="rId32"/>
    <p:sldId id="479" r:id="rId33"/>
    <p:sldId id="478" r:id="rId34"/>
    <p:sldId id="476" r:id="rId35"/>
    <p:sldId id="477" r:id="rId36"/>
    <p:sldId id="501" r:id="rId37"/>
    <p:sldId id="319" r:id="rId38"/>
    <p:sldId id="505" r:id="rId39"/>
    <p:sldId id="497" r:id="rId40"/>
    <p:sldId id="453" r:id="rId41"/>
    <p:sldId id="499" r:id="rId42"/>
    <p:sldId id="506" r:id="rId43"/>
    <p:sldId id="464" r:id="rId44"/>
    <p:sldId id="292" r:id="rId45"/>
    <p:sldId id="480" r:id="rId46"/>
    <p:sldId id="48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4CC90-D3F9-4152-843E-27960148547E}" v="1064" dt="2021-03-25T17:51:20.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91" autoAdjust="0"/>
    <p:restoredTop sz="79570" autoAdjust="0"/>
  </p:normalViewPr>
  <p:slideViewPr>
    <p:cSldViewPr snapToGrid="0" snapToObjects="1">
      <p:cViewPr varScale="1">
        <p:scale>
          <a:sx n="32" d="100"/>
          <a:sy n="32" d="100"/>
        </p:scale>
        <p:origin x="32" y="4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D2E2E-093D-4D3F-BA31-CD322EBEF832}" type="doc">
      <dgm:prSet loTypeId="urn:microsoft.com/office/officeart/2005/8/layout/chevron2" loCatId="process" qsTypeId="urn:microsoft.com/office/officeart/2005/8/quickstyle/simple1" qsCatId="simple" csTypeId="urn:microsoft.com/office/officeart/2005/8/colors/colorful4" csCatId="colorful" phldr="1"/>
      <dgm:spPr/>
    </dgm:pt>
    <dgm:pt modelId="{2ED5E8DE-FF00-41FF-B009-5635825C5FAA}">
      <dgm:prSet phldrT="[Text]"/>
      <dgm:spPr/>
      <dgm:t>
        <a:bodyPr/>
        <a:lstStyle/>
        <a:p>
          <a:r>
            <a:rPr lang="en-US" dirty="0"/>
            <a:t>History</a:t>
          </a:r>
        </a:p>
      </dgm:t>
    </dgm:pt>
    <dgm:pt modelId="{CE65592D-DE43-4281-9F1A-A368C1F204F6}" type="parTrans" cxnId="{B631C88E-93A5-4C80-B582-3DB04596C951}">
      <dgm:prSet/>
      <dgm:spPr/>
      <dgm:t>
        <a:bodyPr/>
        <a:lstStyle/>
        <a:p>
          <a:endParaRPr lang="en-US"/>
        </a:p>
      </dgm:t>
    </dgm:pt>
    <dgm:pt modelId="{3D8294D4-2C60-4BE0-A41F-F00106C33417}" type="sibTrans" cxnId="{B631C88E-93A5-4C80-B582-3DB04596C951}">
      <dgm:prSet/>
      <dgm:spPr/>
      <dgm:t>
        <a:bodyPr/>
        <a:lstStyle/>
        <a:p>
          <a:endParaRPr lang="en-US"/>
        </a:p>
      </dgm:t>
    </dgm:pt>
    <dgm:pt modelId="{CBF3BCE3-4711-44C1-BE00-8EFD1C4854C7}">
      <dgm:prSet phldrT="[Text]"/>
      <dgm:spPr/>
      <dgm:t>
        <a:bodyPr/>
        <a:lstStyle/>
        <a:p>
          <a:r>
            <a:rPr lang="en-US" dirty="0"/>
            <a:t>Support</a:t>
          </a:r>
        </a:p>
      </dgm:t>
    </dgm:pt>
    <dgm:pt modelId="{0ABBD515-B6AD-4303-8626-128E4D411EB7}" type="parTrans" cxnId="{C1CE22C1-0EEA-48B1-96FB-DE7C39608751}">
      <dgm:prSet/>
      <dgm:spPr/>
      <dgm:t>
        <a:bodyPr/>
        <a:lstStyle/>
        <a:p>
          <a:endParaRPr lang="en-US"/>
        </a:p>
      </dgm:t>
    </dgm:pt>
    <dgm:pt modelId="{AD4AB999-2A7B-4EC1-9357-05B11CBEB09E}" type="sibTrans" cxnId="{C1CE22C1-0EEA-48B1-96FB-DE7C39608751}">
      <dgm:prSet/>
      <dgm:spPr/>
      <dgm:t>
        <a:bodyPr/>
        <a:lstStyle/>
        <a:p>
          <a:endParaRPr lang="en-US"/>
        </a:p>
      </dgm:t>
    </dgm:pt>
    <dgm:pt modelId="{DEFC0A6F-039A-4751-B0E9-84A6CE02A87E}">
      <dgm:prSet phldrT="[Text]"/>
      <dgm:spPr/>
      <dgm:t>
        <a:bodyPr/>
        <a:lstStyle/>
        <a:p>
          <a:r>
            <a:rPr lang="en-US" dirty="0"/>
            <a:t>Access</a:t>
          </a:r>
        </a:p>
      </dgm:t>
    </dgm:pt>
    <dgm:pt modelId="{0036097C-C0AD-46D1-810E-986785224658}" type="parTrans" cxnId="{D0B9A12F-C732-4673-AB96-D9D3E1E3DBE5}">
      <dgm:prSet/>
      <dgm:spPr/>
      <dgm:t>
        <a:bodyPr/>
        <a:lstStyle/>
        <a:p>
          <a:endParaRPr lang="en-US"/>
        </a:p>
      </dgm:t>
    </dgm:pt>
    <dgm:pt modelId="{69E07C14-26C7-42D8-854B-425C595C2D63}" type="sibTrans" cxnId="{D0B9A12F-C732-4673-AB96-D9D3E1E3DBE5}">
      <dgm:prSet/>
      <dgm:spPr/>
      <dgm:t>
        <a:bodyPr/>
        <a:lstStyle/>
        <a:p>
          <a:endParaRPr lang="en-US"/>
        </a:p>
      </dgm:t>
    </dgm:pt>
    <dgm:pt modelId="{05948ED9-71A1-4FD1-9190-0B029669621A}">
      <dgm:prSet phldrT="[Text]"/>
      <dgm:spPr/>
      <dgm:t>
        <a:bodyPr/>
        <a:lstStyle/>
        <a:p>
          <a:r>
            <a:rPr lang="en-US" dirty="0"/>
            <a:t>Knowledge</a:t>
          </a:r>
        </a:p>
      </dgm:t>
    </dgm:pt>
    <dgm:pt modelId="{B4AF751B-C97D-4014-8309-D04546E9AFA5}" type="parTrans" cxnId="{F4A3644D-B964-458A-8F0C-8C106F88522C}">
      <dgm:prSet/>
      <dgm:spPr/>
      <dgm:t>
        <a:bodyPr/>
        <a:lstStyle/>
        <a:p>
          <a:endParaRPr lang="en-US"/>
        </a:p>
      </dgm:t>
    </dgm:pt>
    <dgm:pt modelId="{437838B1-EE55-4D55-94D9-3038FC98995F}" type="sibTrans" cxnId="{F4A3644D-B964-458A-8F0C-8C106F88522C}">
      <dgm:prSet/>
      <dgm:spPr/>
      <dgm:t>
        <a:bodyPr/>
        <a:lstStyle/>
        <a:p>
          <a:endParaRPr lang="en-US"/>
        </a:p>
      </dgm:t>
    </dgm:pt>
    <dgm:pt modelId="{974845BA-E26E-46C0-B5A9-DCB19975A19F}">
      <dgm:prSet phldrT="[Text]"/>
      <dgm:spPr/>
      <dgm:t>
        <a:bodyPr/>
        <a:lstStyle/>
        <a:p>
          <a:r>
            <a:rPr lang="en-US" dirty="0"/>
            <a:t>Pipelines</a:t>
          </a:r>
        </a:p>
      </dgm:t>
    </dgm:pt>
    <dgm:pt modelId="{66FCDFC8-CBD5-4D42-AB99-D407461DAA31}" type="parTrans" cxnId="{79193B48-7279-46AB-ACA7-C02B8C118C83}">
      <dgm:prSet/>
      <dgm:spPr/>
      <dgm:t>
        <a:bodyPr/>
        <a:lstStyle/>
        <a:p>
          <a:endParaRPr lang="en-US"/>
        </a:p>
      </dgm:t>
    </dgm:pt>
    <dgm:pt modelId="{A50D58CC-B878-4CE7-8AB3-DCC9E6C161C4}" type="sibTrans" cxnId="{79193B48-7279-46AB-ACA7-C02B8C118C83}">
      <dgm:prSet/>
      <dgm:spPr/>
      <dgm:t>
        <a:bodyPr/>
        <a:lstStyle/>
        <a:p>
          <a:endParaRPr lang="en-US"/>
        </a:p>
      </dgm:t>
    </dgm:pt>
    <dgm:pt modelId="{5A177407-B4FB-4ADA-AEF7-842B3D35C8D7}">
      <dgm:prSet phldrT="[Text]"/>
      <dgm:spPr/>
      <dgm:t>
        <a:bodyPr/>
        <a:lstStyle/>
        <a:p>
          <a:r>
            <a:rPr lang="en-US" dirty="0"/>
            <a:t>Representation in society and curriculum</a:t>
          </a:r>
        </a:p>
      </dgm:t>
    </dgm:pt>
    <dgm:pt modelId="{38FCB3F6-8469-4ADC-8068-E3420F989B0C}" type="parTrans" cxnId="{8E0720C7-9AB7-4EC0-9EBF-BEEA023873FA}">
      <dgm:prSet/>
      <dgm:spPr/>
      <dgm:t>
        <a:bodyPr/>
        <a:lstStyle/>
        <a:p>
          <a:endParaRPr lang="en-US"/>
        </a:p>
      </dgm:t>
    </dgm:pt>
    <dgm:pt modelId="{A0B6EAA9-537F-466A-A353-CD05BB97D106}" type="sibTrans" cxnId="{8E0720C7-9AB7-4EC0-9EBF-BEEA023873FA}">
      <dgm:prSet/>
      <dgm:spPr/>
      <dgm:t>
        <a:bodyPr/>
        <a:lstStyle/>
        <a:p>
          <a:endParaRPr lang="en-US"/>
        </a:p>
      </dgm:t>
    </dgm:pt>
    <dgm:pt modelId="{1209597E-8658-41FA-A136-90E763B67892}">
      <dgm:prSet phldrT="[Text]"/>
      <dgm:spPr/>
      <dgm:t>
        <a:bodyPr/>
        <a:lstStyle/>
        <a:p>
          <a:r>
            <a:rPr lang="en-US" dirty="0"/>
            <a:t>Historic factors that have impacted opportunity &amp; access</a:t>
          </a:r>
        </a:p>
      </dgm:t>
    </dgm:pt>
    <dgm:pt modelId="{3B156BF1-8D95-4982-8CAE-8575519EA551}" type="parTrans" cxnId="{770CD8E4-7A4B-4262-92FB-62095E478C96}">
      <dgm:prSet/>
      <dgm:spPr/>
      <dgm:t>
        <a:bodyPr/>
        <a:lstStyle/>
        <a:p>
          <a:endParaRPr lang="en-US"/>
        </a:p>
      </dgm:t>
    </dgm:pt>
    <dgm:pt modelId="{DD0BFE67-B00D-4792-8065-05DC1678C6EA}" type="sibTrans" cxnId="{770CD8E4-7A4B-4262-92FB-62095E478C96}">
      <dgm:prSet/>
      <dgm:spPr/>
      <dgm:t>
        <a:bodyPr/>
        <a:lstStyle/>
        <a:p>
          <a:endParaRPr lang="en-US"/>
        </a:p>
      </dgm:t>
    </dgm:pt>
    <dgm:pt modelId="{625D9153-77BE-4692-A174-12B7B532DDFB}">
      <dgm:prSet phldrT="[Text]"/>
      <dgm:spPr/>
      <dgm:t>
        <a:bodyPr/>
        <a:lstStyle/>
        <a:p>
          <a:r>
            <a:rPr lang="en-US" dirty="0"/>
            <a:t>Degree of mentorship, safety, and support available</a:t>
          </a:r>
        </a:p>
      </dgm:t>
    </dgm:pt>
    <dgm:pt modelId="{4D5C4562-E441-4A2C-A2BB-C26E30EF1A78}" type="parTrans" cxnId="{7776A135-DAB5-4601-9EC9-9242CD0A876F}">
      <dgm:prSet/>
      <dgm:spPr/>
      <dgm:t>
        <a:bodyPr/>
        <a:lstStyle/>
        <a:p>
          <a:endParaRPr lang="en-US"/>
        </a:p>
      </dgm:t>
    </dgm:pt>
    <dgm:pt modelId="{7F0C3ABF-626D-446D-9ACE-5505A2D41335}" type="sibTrans" cxnId="{7776A135-DAB5-4601-9EC9-9242CD0A876F}">
      <dgm:prSet/>
      <dgm:spPr/>
      <dgm:t>
        <a:bodyPr/>
        <a:lstStyle/>
        <a:p>
          <a:endParaRPr lang="en-US"/>
        </a:p>
      </dgm:t>
    </dgm:pt>
    <dgm:pt modelId="{109B9645-5EC4-41CC-B5F2-D140B7E53B3E}">
      <dgm:prSet phldrT="[Text]"/>
      <dgm:spPr/>
      <dgm:t>
        <a:bodyPr/>
        <a:lstStyle/>
        <a:p>
          <a:r>
            <a:rPr lang="en-US" dirty="0"/>
            <a:t>Opportunities to succeed and fail</a:t>
          </a:r>
        </a:p>
      </dgm:t>
    </dgm:pt>
    <dgm:pt modelId="{90EB2F46-E026-49A4-A1C4-432CDB8DBA3C}" type="parTrans" cxnId="{47649BF3-53EE-4F90-ADB7-0E71220C65B7}">
      <dgm:prSet/>
      <dgm:spPr/>
      <dgm:t>
        <a:bodyPr/>
        <a:lstStyle/>
        <a:p>
          <a:endParaRPr lang="en-US"/>
        </a:p>
      </dgm:t>
    </dgm:pt>
    <dgm:pt modelId="{51AD29AA-062E-499B-8EFE-3264294B5CBF}" type="sibTrans" cxnId="{47649BF3-53EE-4F90-ADB7-0E71220C65B7}">
      <dgm:prSet/>
      <dgm:spPr/>
      <dgm:t>
        <a:bodyPr/>
        <a:lstStyle/>
        <a:p>
          <a:endParaRPr lang="en-US"/>
        </a:p>
      </dgm:t>
    </dgm:pt>
    <dgm:pt modelId="{4F30316A-3126-4A32-8665-E8032A7316C4}">
      <dgm:prSet phldrT="[Text]"/>
      <dgm:spPr/>
      <dgm:t>
        <a:bodyPr/>
        <a:lstStyle/>
        <a:p>
          <a:r>
            <a:rPr lang="en-US" dirty="0"/>
            <a:t>Equal access to opportunities for advancement</a:t>
          </a:r>
        </a:p>
      </dgm:t>
    </dgm:pt>
    <dgm:pt modelId="{88744C8C-CCCE-4D08-934A-107A5C04C9E1}" type="parTrans" cxnId="{5484D160-AA1B-4EC3-BD72-47E438115789}">
      <dgm:prSet/>
      <dgm:spPr/>
      <dgm:t>
        <a:bodyPr/>
        <a:lstStyle/>
        <a:p>
          <a:endParaRPr lang="en-US"/>
        </a:p>
      </dgm:t>
    </dgm:pt>
    <dgm:pt modelId="{848AF34D-564E-4781-B3BB-71C7CAF6CDFD}" type="sibTrans" cxnId="{5484D160-AA1B-4EC3-BD72-47E438115789}">
      <dgm:prSet/>
      <dgm:spPr/>
      <dgm:t>
        <a:bodyPr/>
        <a:lstStyle/>
        <a:p>
          <a:endParaRPr lang="en-US"/>
        </a:p>
      </dgm:t>
    </dgm:pt>
    <dgm:pt modelId="{5DE1E030-2DCB-46DE-9B2B-A3A34F7FC5B2}">
      <dgm:prSet phldrT="[Text]"/>
      <dgm:spPr/>
      <dgm:t>
        <a:bodyPr/>
        <a:lstStyle/>
        <a:p>
          <a:r>
            <a:rPr lang="en-US" dirty="0"/>
            <a:t>Intercultural knowledge, attitudes, and skills to work together</a:t>
          </a:r>
        </a:p>
      </dgm:t>
    </dgm:pt>
    <dgm:pt modelId="{F8B0E9E1-F6B0-406C-AA96-098035459B58}" type="parTrans" cxnId="{4A3A5EC2-D322-41C8-9E45-7EB3860978EA}">
      <dgm:prSet/>
      <dgm:spPr/>
      <dgm:t>
        <a:bodyPr/>
        <a:lstStyle/>
        <a:p>
          <a:endParaRPr lang="en-US"/>
        </a:p>
      </dgm:t>
    </dgm:pt>
    <dgm:pt modelId="{DE55E674-77CF-4130-9970-28B3105D0369}" type="sibTrans" cxnId="{4A3A5EC2-D322-41C8-9E45-7EB3860978EA}">
      <dgm:prSet/>
      <dgm:spPr/>
      <dgm:t>
        <a:bodyPr/>
        <a:lstStyle/>
        <a:p>
          <a:endParaRPr lang="en-US"/>
        </a:p>
      </dgm:t>
    </dgm:pt>
    <dgm:pt modelId="{EEFCAF19-96BD-46FA-A898-7C08F6316579}">
      <dgm:prSet phldrT="[Text]"/>
      <dgm:spPr/>
      <dgm:t>
        <a:bodyPr/>
        <a:lstStyle/>
        <a:p>
          <a:r>
            <a:rPr lang="en-US" dirty="0"/>
            <a:t>Understanding how to promote inclusion in lab, class, dept</a:t>
          </a:r>
        </a:p>
      </dgm:t>
    </dgm:pt>
    <dgm:pt modelId="{3E041A4E-2C78-4DBA-893B-39BF0B28335B}" type="parTrans" cxnId="{13B3CE61-998F-4286-98F8-565BF580F73E}">
      <dgm:prSet/>
      <dgm:spPr/>
      <dgm:t>
        <a:bodyPr/>
        <a:lstStyle/>
        <a:p>
          <a:endParaRPr lang="en-US"/>
        </a:p>
      </dgm:t>
    </dgm:pt>
    <dgm:pt modelId="{E8327EE5-7998-42B7-8656-1EF03DE0DF02}" type="sibTrans" cxnId="{13B3CE61-998F-4286-98F8-565BF580F73E}">
      <dgm:prSet/>
      <dgm:spPr/>
      <dgm:t>
        <a:bodyPr/>
        <a:lstStyle/>
        <a:p>
          <a:endParaRPr lang="en-US"/>
        </a:p>
      </dgm:t>
    </dgm:pt>
    <dgm:pt modelId="{34F9B312-C0CC-4ED4-B250-61D0901F8583}">
      <dgm:prSet phldrT="[Text]"/>
      <dgm:spPr/>
      <dgm:t>
        <a:bodyPr/>
        <a:lstStyle/>
        <a:p>
          <a:r>
            <a:rPr lang="en-US" dirty="0"/>
            <a:t>Addressing the barriers and gatekeepers to participation</a:t>
          </a:r>
        </a:p>
      </dgm:t>
    </dgm:pt>
    <dgm:pt modelId="{4577066E-803E-4924-8E7D-061382A5D74C}" type="parTrans" cxnId="{0D2AEA66-3A42-4806-AFF5-43E1FBCD2733}">
      <dgm:prSet/>
      <dgm:spPr/>
      <dgm:t>
        <a:bodyPr/>
        <a:lstStyle/>
        <a:p>
          <a:endParaRPr lang="en-US"/>
        </a:p>
      </dgm:t>
    </dgm:pt>
    <dgm:pt modelId="{BEB5B1DD-6717-4A43-94A3-96BBA7BD12F9}" type="sibTrans" cxnId="{0D2AEA66-3A42-4806-AFF5-43E1FBCD2733}">
      <dgm:prSet/>
      <dgm:spPr/>
      <dgm:t>
        <a:bodyPr/>
        <a:lstStyle/>
        <a:p>
          <a:endParaRPr lang="en-US"/>
        </a:p>
      </dgm:t>
    </dgm:pt>
    <dgm:pt modelId="{495D1CB3-8183-44FC-BA56-7F49E626DE51}">
      <dgm:prSet phldrT="[Text]"/>
      <dgm:spPr/>
      <dgm:t>
        <a:bodyPr/>
        <a:lstStyle/>
        <a:p>
          <a:r>
            <a:rPr lang="en-US" dirty="0"/>
            <a:t>Building and strengthening pipelines to increase involvement</a:t>
          </a:r>
        </a:p>
      </dgm:t>
    </dgm:pt>
    <dgm:pt modelId="{99FABF99-6600-473D-BD1D-B62F79CF25E0}" type="parTrans" cxnId="{53D5EE30-FC4A-4388-B99F-20D3D1F80431}">
      <dgm:prSet/>
      <dgm:spPr/>
      <dgm:t>
        <a:bodyPr/>
        <a:lstStyle/>
        <a:p>
          <a:endParaRPr lang="en-US"/>
        </a:p>
      </dgm:t>
    </dgm:pt>
    <dgm:pt modelId="{7500D608-D421-489A-B79B-53595B5F5B53}" type="sibTrans" cxnId="{53D5EE30-FC4A-4388-B99F-20D3D1F80431}">
      <dgm:prSet/>
      <dgm:spPr/>
      <dgm:t>
        <a:bodyPr/>
        <a:lstStyle/>
        <a:p>
          <a:endParaRPr lang="en-US"/>
        </a:p>
      </dgm:t>
    </dgm:pt>
    <dgm:pt modelId="{6F70B7E2-C86E-435B-A334-0F69415C11BF}">
      <dgm:prSet phldrT="[Text]"/>
      <dgm:spPr/>
      <dgm:t>
        <a:bodyPr/>
        <a:lstStyle/>
        <a:p>
          <a:r>
            <a:rPr lang="en-US" dirty="0"/>
            <a:t>Practices for creating supportive research communities</a:t>
          </a:r>
        </a:p>
      </dgm:t>
    </dgm:pt>
    <dgm:pt modelId="{ADD68EE6-E081-417A-A15C-CA30BA3B5E59}" type="parTrans" cxnId="{60BA6929-A296-4BB6-9941-86DEDD77F667}">
      <dgm:prSet/>
      <dgm:spPr/>
      <dgm:t>
        <a:bodyPr/>
        <a:lstStyle/>
        <a:p>
          <a:endParaRPr lang="en-US"/>
        </a:p>
      </dgm:t>
    </dgm:pt>
    <dgm:pt modelId="{584E3B6D-3732-46DE-860E-9415FAE2B0F4}" type="sibTrans" cxnId="{60BA6929-A296-4BB6-9941-86DEDD77F667}">
      <dgm:prSet/>
      <dgm:spPr/>
      <dgm:t>
        <a:bodyPr/>
        <a:lstStyle/>
        <a:p>
          <a:endParaRPr lang="en-US"/>
        </a:p>
      </dgm:t>
    </dgm:pt>
    <dgm:pt modelId="{469A0E6A-0F68-4D70-9502-C0B61A86094F}" type="pres">
      <dgm:prSet presAssocID="{FB1D2E2E-093D-4D3F-BA31-CD322EBEF832}" presName="linearFlow" presStyleCnt="0">
        <dgm:presLayoutVars>
          <dgm:dir/>
          <dgm:animLvl val="lvl"/>
          <dgm:resizeHandles val="exact"/>
        </dgm:presLayoutVars>
      </dgm:prSet>
      <dgm:spPr/>
    </dgm:pt>
    <dgm:pt modelId="{47453F49-5179-462A-8343-BFC6C4925C09}" type="pres">
      <dgm:prSet presAssocID="{2ED5E8DE-FF00-41FF-B009-5635825C5FAA}" presName="composite" presStyleCnt="0"/>
      <dgm:spPr/>
    </dgm:pt>
    <dgm:pt modelId="{AAEA1A64-3A6E-4C13-A413-4B9FAC42A64B}" type="pres">
      <dgm:prSet presAssocID="{2ED5E8DE-FF00-41FF-B009-5635825C5FAA}" presName="parentText" presStyleLbl="alignNode1" presStyleIdx="0" presStyleCnt="5">
        <dgm:presLayoutVars>
          <dgm:chMax val="1"/>
          <dgm:bulletEnabled val="1"/>
        </dgm:presLayoutVars>
      </dgm:prSet>
      <dgm:spPr/>
    </dgm:pt>
    <dgm:pt modelId="{79FB6607-89A0-4385-88EC-73D4AF31A485}" type="pres">
      <dgm:prSet presAssocID="{2ED5E8DE-FF00-41FF-B009-5635825C5FAA}" presName="descendantText" presStyleLbl="alignAcc1" presStyleIdx="0" presStyleCnt="5">
        <dgm:presLayoutVars>
          <dgm:bulletEnabled val="1"/>
        </dgm:presLayoutVars>
      </dgm:prSet>
      <dgm:spPr/>
    </dgm:pt>
    <dgm:pt modelId="{4C12426E-B82C-4D3E-A4DB-E04D027A397A}" type="pres">
      <dgm:prSet presAssocID="{3D8294D4-2C60-4BE0-A41F-F00106C33417}" presName="sp" presStyleCnt="0"/>
      <dgm:spPr/>
    </dgm:pt>
    <dgm:pt modelId="{8517AC69-C3CF-491C-877A-F6399786879B}" type="pres">
      <dgm:prSet presAssocID="{CBF3BCE3-4711-44C1-BE00-8EFD1C4854C7}" presName="composite" presStyleCnt="0"/>
      <dgm:spPr/>
    </dgm:pt>
    <dgm:pt modelId="{E21D9287-B912-4096-B77A-721B4F5E10FE}" type="pres">
      <dgm:prSet presAssocID="{CBF3BCE3-4711-44C1-BE00-8EFD1C4854C7}" presName="parentText" presStyleLbl="alignNode1" presStyleIdx="1" presStyleCnt="5">
        <dgm:presLayoutVars>
          <dgm:chMax val="1"/>
          <dgm:bulletEnabled val="1"/>
        </dgm:presLayoutVars>
      </dgm:prSet>
      <dgm:spPr/>
    </dgm:pt>
    <dgm:pt modelId="{13F63EB3-7F49-4C36-ADFA-6CB9CF9FC749}" type="pres">
      <dgm:prSet presAssocID="{CBF3BCE3-4711-44C1-BE00-8EFD1C4854C7}" presName="descendantText" presStyleLbl="alignAcc1" presStyleIdx="1" presStyleCnt="5">
        <dgm:presLayoutVars>
          <dgm:bulletEnabled val="1"/>
        </dgm:presLayoutVars>
      </dgm:prSet>
      <dgm:spPr/>
    </dgm:pt>
    <dgm:pt modelId="{4B84B920-1C63-4314-AD54-C8111D53DB2C}" type="pres">
      <dgm:prSet presAssocID="{AD4AB999-2A7B-4EC1-9357-05B11CBEB09E}" presName="sp" presStyleCnt="0"/>
      <dgm:spPr/>
    </dgm:pt>
    <dgm:pt modelId="{0C7E4223-6267-4701-92F4-3739B0FD9CC9}" type="pres">
      <dgm:prSet presAssocID="{DEFC0A6F-039A-4751-B0E9-84A6CE02A87E}" presName="composite" presStyleCnt="0"/>
      <dgm:spPr/>
    </dgm:pt>
    <dgm:pt modelId="{C04FBDEB-6746-4DDB-B20D-A561B522DAD0}" type="pres">
      <dgm:prSet presAssocID="{DEFC0A6F-039A-4751-B0E9-84A6CE02A87E}" presName="parentText" presStyleLbl="alignNode1" presStyleIdx="2" presStyleCnt="5">
        <dgm:presLayoutVars>
          <dgm:chMax val="1"/>
          <dgm:bulletEnabled val="1"/>
        </dgm:presLayoutVars>
      </dgm:prSet>
      <dgm:spPr/>
    </dgm:pt>
    <dgm:pt modelId="{EADABDE8-71F0-4706-AEA6-9A20AF786A6A}" type="pres">
      <dgm:prSet presAssocID="{DEFC0A6F-039A-4751-B0E9-84A6CE02A87E}" presName="descendantText" presStyleLbl="alignAcc1" presStyleIdx="2" presStyleCnt="5">
        <dgm:presLayoutVars>
          <dgm:bulletEnabled val="1"/>
        </dgm:presLayoutVars>
      </dgm:prSet>
      <dgm:spPr/>
    </dgm:pt>
    <dgm:pt modelId="{6374375C-2A3D-4E11-A5B4-DA3EEF3D878A}" type="pres">
      <dgm:prSet presAssocID="{69E07C14-26C7-42D8-854B-425C595C2D63}" presName="sp" presStyleCnt="0"/>
      <dgm:spPr/>
    </dgm:pt>
    <dgm:pt modelId="{F7135E1B-6DE0-4C44-A3B5-FBA247847C2A}" type="pres">
      <dgm:prSet presAssocID="{05948ED9-71A1-4FD1-9190-0B029669621A}" presName="composite" presStyleCnt="0"/>
      <dgm:spPr/>
    </dgm:pt>
    <dgm:pt modelId="{1EA43BF7-20E6-4A71-920F-24C74109E165}" type="pres">
      <dgm:prSet presAssocID="{05948ED9-71A1-4FD1-9190-0B029669621A}" presName="parentText" presStyleLbl="alignNode1" presStyleIdx="3" presStyleCnt="5">
        <dgm:presLayoutVars>
          <dgm:chMax val="1"/>
          <dgm:bulletEnabled val="1"/>
        </dgm:presLayoutVars>
      </dgm:prSet>
      <dgm:spPr/>
    </dgm:pt>
    <dgm:pt modelId="{A115754E-D6D7-45D6-96B4-64490ED059F7}" type="pres">
      <dgm:prSet presAssocID="{05948ED9-71A1-4FD1-9190-0B029669621A}" presName="descendantText" presStyleLbl="alignAcc1" presStyleIdx="3" presStyleCnt="5">
        <dgm:presLayoutVars>
          <dgm:bulletEnabled val="1"/>
        </dgm:presLayoutVars>
      </dgm:prSet>
      <dgm:spPr/>
    </dgm:pt>
    <dgm:pt modelId="{517C1E32-53E5-42F4-AE1E-D40BA12141A0}" type="pres">
      <dgm:prSet presAssocID="{437838B1-EE55-4D55-94D9-3038FC98995F}" presName="sp" presStyleCnt="0"/>
      <dgm:spPr/>
    </dgm:pt>
    <dgm:pt modelId="{0134FDE8-E2D2-4276-BDE0-72ED859E23E9}" type="pres">
      <dgm:prSet presAssocID="{974845BA-E26E-46C0-B5A9-DCB19975A19F}" presName="composite" presStyleCnt="0"/>
      <dgm:spPr/>
    </dgm:pt>
    <dgm:pt modelId="{AED90474-9054-4812-B035-EF21FA175C3C}" type="pres">
      <dgm:prSet presAssocID="{974845BA-E26E-46C0-B5A9-DCB19975A19F}" presName="parentText" presStyleLbl="alignNode1" presStyleIdx="4" presStyleCnt="5">
        <dgm:presLayoutVars>
          <dgm:chMax val="1"/>
          <dgm:bulletEnabled val="1"/>
        </dgm:presLayoutVars>
      </dgm:prSet>
      <dgm:spPr/>
    </dgm:pt>
    <dgm:pt modelId="{1B839CDA-7648-440C-8FD2-967E21DABBEF}" type="pres">
      <dgm:prSet presAssocID="{974845BA-E26E-46C0-B5A9-DCB19975A19F}" presName="descendantText" presStyleLbl="alignAcc1" presStyleIdx="4" presStyleCnt="5">
        <dgm:presLayoutVars>
          <dgm:bulletEnabled val="1"/>
        </dgm:presLayoutVars>
      </dgm:prSet>
      <dgm:spPr/>
    </dgm:pt>
  </dgm:ptLst>
  <dgm:cxnLst>
    <dgm:cxn modelId="{6B47E206-6CE7-47D1-8E89-1EF13A27720D}" type="presOf" srcId="{34F9B312-C0CC-4ED4-B250-61D0901F8583}" destId="{1B839CDA-7648-440C-8FD2-967E21DABBEF}" srcOrd="0" destOrd="0" presId="urn:microsoft.com/office/officeart/2005/8/layout/chevron2"/>
    <dgm:cxn modelId="{752EE922-0AD1-404D-9C9F-8C8A10720761}" type="presOf" srcId="{FB1D2E2E-093D-4D3F-BA31-CD322EBEF832}" destId="{469A0E6A-0F68-4D70-9502-C0B61A86094F}" srcOrd="0" destOrd="0" presId="urn:microsoft.com/office/officeart/2005/8/layout/chevron2"/>
    <dgm:cxn modelId="{60BA6929-A296-4BB6-9941-86DEDD77F667}" srcId="{CBF3BCE3-4711-44C1-BE00-8EFD1C4854C7}" destId="{6F70B7E2-C86E-435B-A334-0F69415C11BF}" srcOrd="1" destOrd="0" parTransId="{ADD68EE6-E081-417A-A15C-CA30BA3B5E59}" sibTransId="{584E3B6D-3732-46DE-860E-9415FAE2B0F4}"/>
    <dgm:cxn modelId="{D0B9A12F-C732-4673-AB96-D9D3E1E3DBE5}" srcId="{FB1D2E2E-093D-4D3F-BA31-CD322EBEF832}" destId="{DEFC0A6F-039A-4751-B0E9-84A6CE02A87E}" srcOrd="2" destOrd="0" parTransId="{0036097C-C0AD-46D1-810E-986785224658}" sibTransId="{69E07C14-26C7-42D8-854B-425C595C2D63}"/>
    <dgm:cxn modelId="{53D5EE30-FC4A-4388-B99F-20D3D1F80431}" srcId="{974845BA-E26E-46C0-B5A9-DCB19975A19F}" destId="{495D1CB3-8183-44FC-BA56-7F49E626DE51}" srcOrd="1" destOrd="0" parTransId="{99FABF99-6600-473D-BD1D-B62F79CF25E0}" sibTransId="{7500D608-D421-489A-B79B-53595B5F5B53}"/>
    <dgm:cxn modelId="{7776A135-DAB5-4601-9EC9-9242CD0A876F}" srcId="{CBF3BCE3-4711-44C1-BE00-8EFD1C4854C7}" destId="{625D9153-77BE-4692-A174-12B7B532DDFB}" srcOrd="0" destOrd="0" parTransId="{4D5C4562-E441-4A2C-A2BB-C26E30EF1A78}" sibTransId="{7F0C3ABF-626D-446D-9ACE-5505A2D41335}"/>
    <dgm:cxn modelId="{A02E113F-892D-465E-B7D2-DC6818118C0C}" type="presOf" srcId="{1209597E-8658-41FA-A136-90E763B67892}" destId="{79FB6607-89A0-4385-88EC-73D4AF31A485}" srcOrd="0" destOrd="1" presId="urn:microsoft.com/office/officeart/2005/8/layout/chevron2"/>
    <dgm:cxn modelId="{5484D160-AA1B-4EC3-BD72-47E438115789}" srcId="{DEFC0A6F-039A-4751-B0E9-84A6CE02A87E}" destId="{4F30316A-3126-4A32-8665-E8032A7316C4}" srcOrd="1" destOrd="0" parTransId="{88744C8C-CCCE-4D08-934A-107A5C04C9E1}" sibTransId="{848AF34D-564E-4781-B3BB-71C7CAF6CDFD}"/>
    <dgm:cxn modelId="{13B3CE61-998F-4286-98F8-565BF580F73E}" srcId="{05948ED9-71A1-4FD1-9190-0B029669621A}" destId="{EEFCAF19-96BD-46FA-A898-7C08F6316579}" srcOrd="1" destOrd="0" parTransId="{3E041A4E-2C78-4DBA-893B-39BF0B28335B}" sibTransId="{E8327EE5-7998-42B7-8656-1EF03DE0DF02}"/>
    <dgm:cxn modelId="{0D2AEA66-3A42-4806-AFF5-43E1FBCD2733}" srcId="{974845BA-E26E-46C0-B5A9-DCB19975A19F}" destId="{34F9B312-C0CC-4ED4-B250-61D0901F8583}" srcOrd="0" destOrd="0" parTransId="{4577066E-803E-4924-8E7D-061382A5D74C}" sibTransId="{BEB5B1DD-6717-4A43-94A3-96BBA7BD12F9}"/>
    <dgm:cxn modelId="{24FE4067-8BBE-45F8-9356-C779E4EF1CE6}" type="presOf" srcId="{625D9153-77BE-4692-A174-12B7B532DDFB}" destId="{13F63EB3-7F49-4C36-ADFA-6CB9CF9FC749}" srcOrd="0" destOrd="0" presId="urn:microsoft.com/office/officeart/2005/8/layout/chevron2"/>
    <dgm:cxn modelId="{79193B48-7279-46AB-ACA7-C02B8C118C83}" srcId="{FB1D2E2E-093D-4D3F-BA31-CD322EBEF832}" destId="{974845BA-E26E-46C0-B5A9-DCB19975A19F}" srcOrd="4" destOrd="0" parTransId="{66FCDFC8-CBD5-4D42-AB99-D407461DAA31}" sibTransId="{A50D58CC-B878-4CE7-8AB3-DCC9E6C161C4}"/>
    <dgm:cxn modelId="{F4A3644D-B964-458A-8F0C-8C106F88522C}" srcId="{FB1D2E2E-093D-4D3F-BA31-CD322EBEF832}" destId="{05948ED9-71A1-4FD1-9190-0B029669621A}" srcOrd="3" destOrd="0" parTransId="{B4AF751B-C97D-4014-8309-D04546E9AFA5}" sibTransId="{437838B1-EE55-4D55-94D9-3038FC98995F}"/>
    <dgm:cxn modelId="{E52F7F73-0DDD-48BB-8ED7-F36F8DB64236}" type="presOf" srcId="{2ED5E8DE-FF00-41FF-B009-5635825C5FAA}" destId="{AAEA1A64-3A6E-4C13-A413-4B9FAC42A64B}" srcOrd="0" destOrd="0" presId="urn:microsoft.com/office/officeart/2005/8/layout/chevron2"/>
    <dgm:cxn modelId="{877CF083-8EF7-4B9E-B421-6EEEFBBF881D}" type="presOf" srcId="{974845BA-E26E-46C0-B5A9-DCB19975A19F}" destId="{AED90474-9054-4812-B035-EF21FA175C3C}" srcOrd="0" destOrd="0" presId="urn:microsoft.com/office/officeart/2005/8/layout/chevron2"/>
    <dgm:cxn modelId="{4022BB8C-2129-480B-95F9-7BCC65DB87C4}" type="presOf" srcId="{EEFCAF19-96BD-46FA-A898-7C08F6316579}" destId="{A115754E-D6D7-45D6-96B4-64490ED059F7}" srcOrd="0" destOrd="1" presId="urn:microsoft.com/office/officeart/2005/8/layout/chevron2"/>
    <dgm:cxn modelId="{B631C88E-93A5-4C80-B582-3DB04596C951}" srcId="{FB1D2E2E-093D-4D3F-BA31-CD322EBEF832}" destId="{2ED5E8DE-FF00-41FF-B009-5635825C5FAA}" srcOrd="0" destOrd="0" parTransId="{CE65592D-DE43-4281-9F1A-A368C1F204F6}" sibTransId="{3D8294D4-2C60-4BE0-A41F-F00106C33417}"/>
    <dgm:cxn modelId="{555B889A-121A-4352-99DC-B5E0DE472A1C}" type="presOf" srcId="{5DE1E030-2DCB-46DE-9B2B-A3A34F7FC5B2}" destId="{A115754E-D6D7-45D6-96B4-64490ED059F7}" srcOrd="0" destOrd="0" presId="urn:microsoft.com/office/officeart/2005/8/layout/chevron2"/>
    <dgm:cxn modelId="{63B3359E-358C-4622-B9E6-C686176D96A6}" type="presOf" srcId="{CBF3BCE3-4711-44C1-BE00-8EFD1C4854C7}" destId="{E21D9287-B912-4096-B77A-721B4F5E10FE}" srcOrd="0" destOrd="0" presId="urn:microsoft.com/office/officeart/2005/8/layout/chevron2"/>
    <dgm:cxn modelId="{3B0C5FA0-91AF-44F8-8072-F3CEEE45C35E}" type="presOf" srcId="{495D1CB3-8183-44FC-BA56-7F49E626DE51}" destId="{1B839CDA-7648-440C-8FD2-967E21DABBEF}" srcOrd="0" destOrd="1" presId="urn:microsoft.com/office/officeart/2005/8/layout/chevron2"/>
    <dgm:cxn modelId="{9A8CCDAC-D933-4FD1-BE6E-86CB49705EBD}" type="presOf" srcId="{4F30316A-3126-4A32-8665-E8032A7316C4}" destId="{EADABDE8-71F0-4706-AEA6-9A20AF786A6A}" srcOrd="0" destOrd="1" presId="urn:microsoft.com/office/officeart/2005/8/layout/chevron2"/>
    <dgm:cxn modelId="{C1CE22C1-0EEA-48B1-96FB-DE7C39608751}" srcId="{FB1D2E2E-093D-4D3F-BA31-CD322EBEF832}" destId="{CBF3BCE3-4711-44C1-BE00-8EFD1C4854C7}" srcOrd="1" destOrd="0" parTransId="{0ABBD515-B6AD-4303-8626-128E4D411EB7}" sibTransId="{AD4AB999-2A7B-4EC1-9357-05B11CBEB09E}"/>
    <dgm:cxn modelId="{4A3A5EC2-D322-41C8-9E45-7EB3860978EA}" srcId="{05948ED9-71A1-4FD1-9190-0B029669621A}" destId="{5DE1E030-2DCB-46DE-9B2B-A3A34F7FC5B2}" srcOrd="0" destOrd="0" parTransId="{F8B0E9E1-F6B0-406C-AA96-098035459B58}" sibTransId="{DE55E674-77CF-4130-9970-28B3105D0369}"/>
    <dgm:cxn modelId="{8E0720C7-9AB7-4EC0-9EBF-BEEA023873FA}" srcId="{2ED5E8DE-FF00-41FF-B009-5635825C5FAA}" destId="{5A177407-B4FB-4ADA-AEF7-842B3D35C8D7}" srcOrd="0" destOrd="0" parTransId="{38FCB3F6-8469-4ADC-8068-E3420F989B0C}" sibTransId="{A0B6EAA9-537F-466A-A353-CD05BB97D106}"/>
    <dgm:cxn modelId="{D22EC0D2-329F-4BFB-A88E-70C30BBD4D4A}" type="presOf" srcId="{6F70B7E2-C86E-435B-A334-0F69415C11BF}" destId="{13F63EB3-7F49-4C36-ADFA-6CB9CF9FC749}" srcOrd="0" destOrd="1" presId="urn:microsoft.com/office/officeart/2005/8/layout/chevron2"/>
    <dgm:cxn modelId="{770CD8E4-7A4B-4262-92FB-62095E478C96}" srcId="{2ED5E8DE-FF00-41FF-B009-5635825C5FAA}" destId="{1209597E-8658-41FA-A136-90E763B67892}" srcOrd="1" destOrd="0" parTransId="{3B156BF1-8D95-4982-8CAE-8575519EA551}" sibTransId="{DD0BFE67-B00D-4792-8065-05DC1678C6EA}"/>
    <dgm:cxn modelId="{3690B4EC-81D8-4091-9BB2-DBACF09A5F01}" type="presOf" srcId="{05948ED9-71A1-4FD1-9190-0B029669621A}" destId="{1EA43BF7-20E6-4A71-920F-24C74109E165}" srcOrd="0" destOrd="0" presId="urn:microsoft.com/office/officeart/2005/8/layout/chevron2"/>
    <dgm:cxn modelId="{C068A5EE-3977-4272-AF9A-ED32743B24C1}" type="presOf" srcId="{5A177407-B4FB-4ADA-AEF7-842B3D35C8D7}" destId="{79FB6607-89A0-4385-88EC-73D4AF31A485}" srcOrd="0" destOrd="0" presId="urn:microsoft.com/office/officeart/2005/8/layout/chevron2"/>
    <dgm:cxn modelId="{08DD66F2-FBE4-40AC-8427-B2C1B505BA18}" type="presOf" srcId="{109B9645-5EC4-41CC-B5F2-D140B7E53B3E}" destId="{EADABDE8-71F0-4706-AEA6-9A20AF786A6A}" srcOrd="0" destOrd="0" presId="urn:microsoft.com/office/officeart/2005/8/layout/chevron2"/>
    <dgm:cxn modelId="{47649BF3-53EE-4F90-ADB7-0E71220C65B7}" srcId="{DEFC0A6F-039A-4751-B0E9-84A6CE02A87E}" destId="{109B9645-5EC4-41CC-B5F2-D140B7E53B3E}" srcOrd="0" destOrd="0" parTransId="{90EB2F46-E026-49A4-A1C4-432CDB8DBA3C}" sibTransId="{51AD29AA-062E-499B-8EFE-3264294B5CBF}"/>
    <dgm:cxn modelId="{77E9BDFE-9ED2-4572-B179-AEE12DA1AB4A}" type="presOf" srcId="{DEFC0A6F-039A-4751-B0E9-84A6CE02A87E}" destId="{C04FBDEB-6746-4DDB-B20D-A561B522DAD0}" srcOrd="0" destOrd="0" presId="urn:microsoft.com/office/officeart/2005/8/layout/chevron2"/>
    <dgm:cxn modelId="{CCEB4D03-5AD0-442A-BD7E-7F93121F42FE}" type="presParOf" srcId="{469A0E6A-0F68-4D70-9502-C0B61A86094F}" destId="{47453F49-5179-462A-8343-BFC6C4925C09}" srcOrd="0" destOrd="0" presId="urn:microsoft.com/office/officeart/2005/8/layout/chevron2"/>
    <dgm:cxn modelId="{C4ADB0E3-285F-4DEF-8764-F6444C393724}" type="presParOf" srcId="{47453F49-5179-462A-8343-BFC6C4925C09}" destId="{AAEA1A64-3A6E-4C13-A413-4B9FAC42A64B}" srcOrd="0" destOrd="0" presId="urn:microsoft.com/office/officeart/2005/8/layout/chevron2"/>
    <dgm:cxn modelId="{310E3A95-F645-47A0-9E7C-B2DB3A766BB7}" type="presParOf" srcId="{47453F49-5179-462A-8343-BFC6C4925C09}" destId="{79FB6607-89A0-4385-88EC-73D4AF31A485}" srcOrd="1" destOrd="0" presId="urn:microsoft.com/office/officeart/2005/8/layout/chevron2"/>
    <dgm:cxn modelId="{AA13519C-D63A-457E-8F4A-52862A323F67}" type="presParOf" srcId="{469A0E6A-0F68-4D70-9502-C0B61A86094F}" destId="{4C12426E-B82C-4D3E-A4DB-E04D027A397A}" srcOrd="1" destOrd="0" presId="urn:microsoft.com/office/officeart/2005/8/layout/chevron2"/>
    <dgm:cxn modelId="{C9C1180E-C93A-4AA6-82A6-D37BA0782659}" type="presParOf" srcId="{469A0E6A-0F68-4D70-9502-C0B61A86094F}" destId="{8517AC69-C3CF-491C-877A-F6399786879B}" srcOrd="2" destOrd="0" presId="urn:microsoft.com/office/officeart/2005/8/layout/chevron2"/>
    <dgm:cxn modelId="{EDE31820-E184-4EDD-A666-EFD59ECC32CE}" type="presParOf" srcId="{8517AC69-C3CF-491C-877A-F6399786879B}" destId="{E21D9287-B912-4096-B77A-721B4F5E10FE}" srcOrd="0" destOrd="0" presId="urn:microsoft.com/office/officeart/2005/8/layout/chevron2"/>
    <dgm:cxn modelId="{2A9BFFCD-CFD8-4DC1-BC8F-1DF0A2356F6A}" type="presParOf" srcId="{8517AC69-C3CF-491C-877A-F6399786879B}" destId="{13F63EB3-7F49-4C36-ADFA-6CB9CF9FC749}" srcOrd="1" destOrd="0" presId="urn:microsoft.com/office/officeart/2005/8/layout/chevron2"/>
    <dgm:cxn modelId="{8A8255B5-200C-4E9F-995D-FD41B52E9764}" type="presParOf" srcId="{469A0E6A-0F68-4D70-9502-C0B61A86094F}" destId="{4B84B920-1C63-4314-AD54-C8111D53DB2C}" srcOrd="3" destOrd="0" presId="urn:microsoft.com/office/officeart/2005/8/layout/chevron2"/>
    <dgm:cxn modelId="{DE3A8FF4-4E8A-482B-B2DD-9F7C8D0272F4}" type="presParOf" srcId="{469A0E6A-0F68-4D70-9502-C0B61A86094F}" destId="{0C7E4223-6267-4701-92F4-3739B0FD9CC9}" srcOrd="4" destOrd="0" presId="urn:microsoft.com/office/officeart/2005/8/layout/chevron2"/>
    <dgm:cxn modelId="{707C54F0-ABA2-4519-BDEF-189286B4D66B}" type="presParOf" srcId="{0C7E4223-6267-4701-92F4-3739B0FD9CC9}" destId="{C04FBDEB-6746-4DDB-B20D-A561B522DAD0}" srcOrd="0" destOrd="0" presId="urn:microsoft.com/office/officeart/2005/8/layout/chevron2"/>
    <dgm:cxn modelId="{9AA522F1-4458-4A56-AD3B-7226B78406CE}" type="presParOf" srcId="{0C7E4223-6267-4701-92F4-3739B0FD9CC9}" destId="{EADABDE8-71F0-4706-AEA6-9A20AF786A6A}" srcOrd="1" destOrd="0" presId="urn:microsoft.com/office/officeart/2005/8/layout/chevron2"/>
    <dgm:cxn modelId="{AC93D6AC-CF89-4086-9F4C-EB2D8D52CFB9}" type="presParOf" srcId="{469A0E6A-0F68-4D70-9502-C0B61A86094F}" destId="{6374375C-2A3D-4E11-A5B4-DA3EEF3D878A}" srcOrd="5" destOrd="0" presId="urn:microsoft.com/office/officeart/2005/8/layout/chevron2"/>
    <dgm:cxn modelId="{BEC989D2-55C3-4227-92F3-1FBB543F65FB}" type="presParOf" srcId="{469A0E6A-0F68-4D70-9502-C0B61A86094F}" destId="{F7135E1B-6DE0-4C44-A3B5-FBA247847C2A}" srcOrd="6" destOrd="0" presId="urn:microsoft.com/office/officeart/2005/8/layout/chevron2"/>
    <dgm:cxn modelId="{A28DE0A9-540B-4993-9D0F-40FBFE01D22A}" type="presParOf" srcId="{F7135E1B-6DE0-4C44-A3B5-FBA247847C2A}" destId="{1EA43BF7-20E6-4A71-920F-24C74109E165}" srcOrd="0" destOrd="0" presId="urn:microsoft.com/office/officeart/2005/8/layout/chevron2"/>
    <dgm:cxn modelId="{E9D4C3F7-1D06-4399-B7A3-37377B5971A1}" type="presParOf" srcId="{F7135E1B-6DE0-4C44-A3B5-FBA247847C2A}" destId="{A115754E-D6D7-45D6-96B4-64490ED059F7}" srcOrd="1" destOrd="0" presId="urn:microsoft.com/office/officeart/2005/8/layout/chevron2"/>
    <dgm:cxn modelId="{EC7DFA0F-D10A-4E87-9612-8C4EF3D3C7FA}" type="presParOf" srcId="{469A0E6A-0F68-4D70-9502-C0B61A86094F}" destId="{517C1E32-53E5-42F4-AE1E-D40BA12141A0}" srcOrd="7" destOrd="0" presId="urn:microsoft.com/office/officeart/2005/8/layout/chevron2"/>
    <dgm:cxn modelId="{27C4ACF4-7845-4514-AAE0-A689FD322A45}" type="presParOf" srcId="{469A0E6A-0F68-4D70-9502-C0B61A86094F}" destId="{0134FDE8-E2D2-4276-BDE0-72ED859E23E9}" srcOrd="8" destOrd="0" presId="urn:microsoft.com/office/officeart/2005/8/layout/chevron2"/>
    <dgm:cxn modelId="{A4552A58-855D-4D96-84AE-6BE48BF6F109}" type="presParOf" srcId="{0134FDE8-E2D2-4276-BDE0-72ED859E23E9}" destId="{AED90474-9054-4812-B035-EF21FA175C3C}" srcOrd="0" destOrd="0" presId="urn:microsoft.com/office/officeart/2005/8/layout/chevron2"/>
    <dgm:cxn modelId="{6A5396F1-8325-44AB-AAF9-7F2FBE65B580}" type="presParOf" srcId="{0134FDE8-E2D2-4276-BDE0-72ED859E23E9}" destId="{1B839CDA-7648-440C-8FD2-967E21DABB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A1A64-3A6E-4C13-A413-4B9FAC42A64B}">
      <dsp:nvSpPr>
        <dsp:cNvPr id="0" name=""/>
        <dsp:cNvSpPr/>
      </dsp:nvSpPr>
      <dsp:spPr>
        <a:xfrm rot="5400000">
          <a:off x="-193344" y="194601"/>
          <a:ext cx="1288963" cy="90227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History</a:t>
          </a:r>
        </a:p>
      </dsp:txBody>
      <dsp:txXfrm rot="-5400000">
        <a:off x="1" y="452393"/>
        <a:ext cx="902274" cy="386689"/>
      </dsp:txXfrm>
    </dsp:sp>
    <dsp:sp modelId="{79FB6607-89A0-4385-88EC-73D4AF31A485}">
      <dsp:nvSpPr>
        <dsp:cNvPr id="0" name=""/>
        <dsp:cNvSpPr/>
      </dsp:nvSpPr>
      <dsp:spPr>
        <a:xfrm rot="5400000">
          <a:off x="4788374" y="-3884843"/>
          <a:ext cx="837826" cy="861002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Representation in society and curriculum</a:t>
          </a:r>
        </a:p>
        <a:p>
          <a:pPr marL="228600" lvl="1" indent="-228600" algn="l" defTabSz="1066800">
            <a:lnSpc>
              <a:spcPct val="90000"/>
            </a:lnSpc>
            <a:spcBef>
              <a:spcPct val="0"/>
            </a:spcBef>
            <a:spcAft>
              <a:spcPct val="15000"/>
            </a:spcAft>
            <a:buChar char="•"/>
          </a:pPr>
          <a:r>
            <a:rPr lang="en-US" sz="2400" kern="1200" dirty="0"/>
            <a:t>Historic factors that have impacted opportunity &amp; access</a:t>
          </a:r>
        </a:p>
      </dsp:txBody>
      <dsp:txXfrm rot="-5400000">
        <a:off x="902275" y="42155"/>
        <a:ext cx="8569126" cy="756028"/>
      </dsp:txXfrm>
    </dsp:sp>
    <dsp:sp modelId="{E21D9287-B912-4096-B77A-721B4F5E10FE}">
      <dsp:nvSpPr>
        <dsp:cNvPr id="0" name=""/>
        <dsp:cNvSpPr/>
      </dsp:nvSpPr>
      <dsp:spPr>
        <a:xfrm rot="5400000">
          <a:off x="-193344" y="1368215"/>
          <a:ext cx="1288963" cy="902274"/>
        </a:xfrm>
        <a:prstGeom prst="chevron">
          <a:avLst/>
        </a:prstGeom>
        <a:solidFill>
          <a:schemeClr val="accent4">
            <a:hueOff val="-2719507"/>
            <a:satOff val="-669"/>
            <a:lumOff val="637"/>
            <a:alphaOff val="0"/>
          </a:schemeClr>
        </a:solidFill>
        <a:ln w="12700" cap="flat" cmpd="sng" algn="ctr">
          <a:solidFill>
            <a:schemeClr val="accent4">
              <a:hueOff val="-2719507"/>
              <a:satOff val="-669"/>
              <a:lumOff val="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Support</a:t>
          </a:r>
        </a:p>
      </dsp:txBody>
      <dsp:txXfrm rot="-5400000">
        <a:off x="1" y="1626007"/>
        <a:ext cx="902274" cy="386689"/>
      </dsp:txXfrm>
    </dsp:sp>
    <dsp:sp modelId="{13F63EB3-7F49-4C36-ADFA-6CB9CF9FC749}">
      <dsp:nvSpPr>
        <dsp:cNvPr id="0" name=""/>
        <dsp:cNvSpPr/>
      </dsp:nvSpPr>
      <dsp:spPr>
        <a:xfrm rot="5400000">
          <a:off x="4788374" y="-2711229"/>
          <a:ext cx="837826" cy="8610025"/>
        </a:xfrm>
        <a:prstGeom prst="round2SameRect">
          <a:avLst/>
        </a:prstGeom>
        <a:solidFill>
          <a:schemeClr val="lt1">
            <a:alpha val="90000"/>
            <a:hueOff val="0"/>
            <a:satOff val="0"/>
            <a:lumOff val="0"/>
            <a:alphaOff val="0"/>
          </a:schemeClr>
        </a:solidFill>
        <a:ln w="12700" cap="flat" cmpd="sng" algn="ctr">
          <a:solidFill>
            <a:schemeClr val="accent4">
              <a:hueOff val="-2719507"/>
              <a:satOff val="-669"/>
              <a:lumOff val="6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Degree of mentorship, safety, and support available</a:t>
          </a:r>
        </a:p>
        <a:p>
          <a:pPr marL="228600" lvl="1" indent="-228600" algn="l" defTabSz="1066800">
            <a:lnSpc>
              <a:spcPct val="90000"/>
            </a:lnSpc>
            <a:spcBef>
              <a:spcPct val="0"/>
            </a:spcBef>
            <a:spcAft>
              <a:spcPct val="15000"/>
            </a:spcAft>
            <a:buChar char="•"/>
          </a:pPr>
          <a:r>
            <a:rPr lang="en-US" sz="2400" kern="1200" dirty="0"/>
            <a:t>Practices for creating supportive research communities</a:t>
          </a:r>
        </a:p>
      </dsp:txBody>
      <dsp:txXfrm rot="-5400000">
        <a:off x="902275" y="1215769"/>
        <a:ext cx="8569126" cy="756028"/>
      </dsp:txXfrm>
    </dsp:sp>
    <dsp:sp modelId="{C04FBDEB-6746-4DDB-B20D-A561B522DAD0}">
      <dsp:nvSpPr>
        <dsp:cNvPr id="0" name=""/>
        <dsp:cNvSpPr/>
      </dsp:nvSpPr>
      <dsp:spPr>
        <a:xfrm rot="5400000">
          <a:off x="-193344" y="2541829"/>
          <a:ext cx="1288963" cy="902274"/>
        </a:xfrm>
        <a:prstGeom prst="chevron">
          <a:avLst/>
        </a:prstGeom>
        <a:solidFill>
          <a:schemeClr val="accent4">
            <a:hueOff val="-5439014"/>
            <a:satOff val="-1338"/>
            <a:lumOff val="1274"/>
            <a:alphaOff val="0"/>
          </a:schemeClr>
        </a:solidFill>
        <a:ln w="12700" cap="flat" cmpd="sng" algn="ctr">
          <a:solidFill>
            <a:schemeClr val="accent4">
              <a:hueOff val="-5439014"/>
              <a:satOff val="-1338"/>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Access</a:t>
          </a:r>
        </a:p>
      </dsp:txBody>
      <dsp:txXfrm rot="-5400000">
        <a:off x="1" y="2799621"/>
        <a:ext cx="902274" cy="386689"/>
      </dsp:txXfrm>
    </dsp:sp>
    <dsp:sp modelId="{EADABDE8-71F0-4706-AEA6-9A20AF786A6A}">
      <dsp:nvSpPr>
        <dsp:cNvPr id="0" name=""/>
        <dsp:cNvSpPr/>
      </dsp:nvSpPr>
      <dsp:spPr>
        <a:xfrm rot="5400000">
          <a:off x="4788374" y="-1537614"/>
          <a:ext cx="837826" cy="8610025"/>
        </a:xfrm>
        <a:prstGeom prst="round2SameRect">
          <a:avLst/>
        </a:prstGeom>
        <a:solidFill>
          <a:schemeClr val="lt1">
            <a:alpha val="90000"/>
            <a:hueOff val="0"/>
            <a:satOff val="0"/>
            <a:lumOff val="0"/>
            <a:alphaOff val="0"/>
          </a:schemeClr>
        </a:solidFill>
        <a:ln w="12700" cap="flat" cmpd="sng" algn="ctr">
          <a:solidFill>
            <a:schemeClr val="accent4">
              <a:hueOff val="-5439014"/>
              <a:satOff val="-1338"/>
              <a:lumOff val="1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Opportunities to succeed and fail</a:t>
          </a:r>
        </a:p>
        <a:p>
          <a:pPr marL="228600" lvl="1" indent="-228600" algn="l" defTabSz="1066800">
            <a:lnSpc>
              <a:spcPct val="90000"/>
            </a:lnSpc>
            <a:spcBef>
              <a:spcPct val="0"/>
            </a:spcBef>
            <a:spcAft>
              <a:spcPct val="15000"/>
            </a:spcAft>
            <a:buChar char="•"/>
          </a:pPr>
          <a:r>
            <a:rPr lang="en-US" sz="2400" kern="1200" dirty="0"/>
            <a:t>Equal access to opportunities for advancement</a:t>
          </a:r>
        </a:p>
      </dsp:txBody>
      <dsp:txXfrm rot="-5400000">
        <a:off x="902275" y="2389384"/>
        <a:ext cx="8569126" cy="756028"/>
      </dsp:txXfrm>
    </dsp:sp>
    <dsp:sp modelId="{1EA43BF7-20E6-4A71-920F-24C74109E165}">
      <dsp:nvSpPr>
        <dsp:cNvPr id="0" name=""/>
        <dsp:cNvSpPr/>
      </dsp:nvSpPr>
      <dsp:spPr>
        <a:xfrm rot="5400000">
          <a:off x="-193344" y="3715443"/>
          <a:ext cx="1288963" cy="902274"/>
        </a:xfrm>
        <a:prstGeom prst="chevron">
          <a:avLst/>
        </a:prstGeom>
        <a:solidFill>
          <a:schemeClr val="accent4">
            <a:hueOff val="-8158521"/>
            <a:satOff val="-2008"/>
            <a:lumOff val="1911"/>
            <a:alphaOff val="0"/>
          </a:schemeClr>
        </a:solidFill>
        <a:ln w="12700" cap="flat" cmpd="sng" algn="ctr">
          <a:solidFill>
            <a:schemeClr val="accent4">
              <a:hueOff val="-8158521"/>
              <a:satOff val="-2008"/>
              <a:lumOff val="19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Knowledge</a:t>
          </a:r>
        </a:p>
      </dsp:txBody>
      <dsp:txXfrm rot="-5400000">
        <a:off x="1" y="3973235"/>
        <a:ext cx="902274" cy="386689"/>
      </dsp:txXfrm>
    </dsp:sp>
    <dsp:sp modelId="{A115754E-D6D7-45D6-96B4-64490ED059F7}">
      <dsp:nvSpPr>
        <dsp:cNvPr id="0" name=""/>
        <dsp:cNvSpPr/>
      </dsp:nvSpPr>
      <dsp:spPr>
        <a:xfrm rot="5400000">
          <a:off x="4788374" y="-364000"/>
          <a:ext cx="837826" cy="8610025"/>
        </a:xfrm>
        <a:prstGeom prst="round2SameRect">
          <a:avLst/>
        </a:prstGeom>
        <a:solidFill>
          <a:schemeClr val="lt1">
            <a:alpha val="90000"/>
            <a:hueOff val="0"/>
            <a:satOff val="0"/>
            <a:lumOff val="0"/>
            <a:alphaOff val="0"/>
          </a:schemeClr>
        </a:solidFill>
        <a:ln w="12700" cap="flat" cmpd="sng" algn="ctr">
          <a:solidFill>
            <a:schemeClr val="accent4">
              <a:hueOff val="-8158521"/>
              <a:satOff val="-2008"/>
              <a:lumOff val="19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Intercultural knowledge, attitudes, and skills to work together</a:t>
          </a:r>
        </a:p>
        <a:p>
          <a:pPr marL="228600" lvl="1" indent="-228600" algn="l" defTabSz="1066800">
            <a:lnSpc>
              <a:spcPct val="90000"/>
            </a:lnSpc>
            <a:spcBef>
              <a:spcPct val="0"/>
            </a:spcBef>
            <a:spcAft>
              <a:spcPct val="15000"/>
            </a:spcAft>
            <a:buChar char="•"/>
          </a:pPr>
          <a:r>
            <a:rPr lang="en-US" sz="2400" kern="1200" dirty="0"/>
            <a:t>Understanding how to promote inclusion in lab, class, dept</a:t>
          </a:r>
        </a:p>
      </dsp:txBody>
      <dsp:txXfrm rot="-5400000">
        <a:off x="902275" y="3562998"/>
        <a:ext cx="8569126" cy="756028"/>
      </dsp:txXfrm>
    </dsp:sp>
    <dsp:sp modelId="{AED90474-9054-4812-B035-EF21FA175C3C}">
      <dsp:nvSpPr>
        <dsp:cNvPr id="0" name=""/>
        <dsp:cNvSpPr/>
      </dsp:nvSpPr>
      <dsp:spPr>
        <a:xfrm rot="5400000">
          <a:off x="-193344" y="4889057"/>
          <a:ext cx="1288963" cy="902274"/>
        </a:xfrm>
        <a:prstGeom prst="chevron">
          <a:avLst/>
        </a:prstGeom>
        <a:solidFill>
          <a:schemeClr val="accent4">
            <a:hueOff val="-10878028"/>
            <a:satOff val="-2677"/>
            <a:lumOff val="2548"/>
            <a:alphaOff val="0"/>
          </a:schemeClr>
        </a:solidFill>
        <a:ln w="12700" cap="flat" cmpd="sng" algn="ctr">
          <a:solidFill>
            <a:schemeClr val="accent4">
              <a:hueOff val="-10878028"/>
              <a:satOff val="-2677"/>
              <a:lumOff val="25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Pipelines</a:t>
          </a:r>
        </a:p>
      </dsp:txBody>
      <dsp:txXfrm rot="-5400000">
        <a:off x="1" y="5146849"/>
        <a:ext cx="902274" cy="386689"/>
      </dsp:txXfrm>
    </dsp:sp>
    <dsp:sp modelId="{1B839CDA-7648-440C-8FD2-967E21DABBEF}">
      <dsp:nvSpPr>
        <dsp:cNvPr id="0" name=""/>
        <dsp:cNvSpPr/>
      </dsp:nvSpPr>
      <dsp:spPr>
        <a:xfrm rot="5400000">
          <a:off x="4788374" y="809613"/>
          <a:ext cx="837826" cy="8610025"/>
        </a:xfrm>
        <a:prstGeom prst="round2SameRect">
          <a:avLst/>
        </a:prstGeom>
        <a:solidFill>
          <a:schemeClr val="lt1">
            <a:alpha val="90000"/>
            <a:hueOff val="0"/>
            <a:satOff val="0"/>
            <a:lumOff val="0"/>
            <a:alphaOff val="0"/>
          </a:schemeClr>
        </a:solidFill>
        <a:ln w="12700" cap="flat" cmpd="sng" algn="ctr">
          <a:solidFill>
            <a:schemeClr val="accent4">
              <a:hueOff val="-10878028"/>
              <a:satOff val="-2677"/>
              <a:lumOff val="25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Addressing the barriers and gatekeepers to participation</a:t>
          </a:r>
        </a:p>
        <a:p>
          <a:pPr marL="228600" lvl="1" indent="-228600" algn="l" defTabSz="1066800">
            <a:lnSpc>
              <a:spcPct val="90000"/>
            </a:lnSpc>
            <a:spcBef>
              <a:spcPct val="0"/>
            </a:spcBef>
            <a:spcAft>
              <a:spcPct val="15000"/>
            </a:spcAft>
            <a:buChar char="•"/>
          </a:pPr>
          <a:r>
            <a:rPr lang="en-US" sz="2400" kern="1200" dirty="0"/>
            <a:t>Building and strengthening pipelines to increase involvement</a:t>
          </a:r>
        </a:p>
      </dsp:txBody>
      <dsp:txXfrm rot="-5400000">
        <a:off x="902275" y="4736612"/>
        <a:ext cx="8569126" cy="7560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4159E-4837-4D4C-BDC2-03D1392E200E}" type="datetimeFigureOut">
              <a:rPr lang="en-US" smtClean="0"/>
              <a:t>3/25/2021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B3B86-7B91-F344-A837-A8CD7E79C215}" type="slidenum">
              <a:rPr lang="en-US" smtClean="0"/>
              <a:t>‹#›</a:t>
            </a:fld>
            <a:endParaRPr lang="en-US" dirty="0"/>
          </a:p>
        </p:txBody>
      </p:sp>
    </p:spTree>
    <p:extLst>
      <p:ext uri="{BB962C8B-B14F-4D97-AF65-F5344CB8AC3E}">
        <p14:creationId xmlns:p14="http://schemas.microsoft.com/office/powerpoint/2010/main" val="244432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3" name="Google Shape;17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03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1" name="Google Shape;291;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59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23</a:t>
            </a:fld>
            <a:endParaRPr lang="en-US"/>
          </a:p>
        </p:txBody>
      </p:sp>
    </p:spTree>
    <p:extLst>
      <p:ext uri="{BB962C8B-B14F-4D97-AF65-F5344CB8AC3E}">
        <p14:creationId xmlns:p14="http://schemas.microsoft.com/office/powerpoint/2010/main" val="356188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7" name="Google Shape;2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43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7" name="Google Shape;2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9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27</a:t>
            </a:fld>
            <a:endParaRPr lang="en-US" dirty="0"/>
          </a:p>
        </p:txBody>
      </p:sp>
    </p:spTree>
    <p:extLst>
      <p:ext uri="{BB962C8B-B14F-4D97-AF65-F5344CB8AC3E}">
        <p14:creationId xmlns:p14="http://schemas.microsoft.com/office/powerpoint/2010/main" val="199487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34</a:t>
            </a:fld>
            <a:endParaRPr lang="en-US"/>
          </a:p>
        </p:txBody>
      </p:sp>
    </p:spTree>
    <p:extLst>
      <p:ext uri="{BB962C8B-B14F-4D97-AF65-F5344CB8AC3E}">
        <p14:creationId xmlns:p14="http://schemas.microsoft.com/office/powerpoint/2010/main" val="85795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36</a:t>
            </a:fld>
            <a:endParaRPr lang="en-US"/>
          </a:p>
        </p:txBody>
      </p:sp>
    </p:spTree>
    <p:extLst>
      <p:ext uri="{BB962C8B-B14F-4D97-AF65-F5344CB8AC3E}">
        <p14:creationId xmlns:p14="http://schemas.microsoft.com/office/powerpoint/2010/main" val="3749041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37</a:t>
            </a:fld>
            <a:endParaRPr lang="en-US" dirty="0"/>
          </a:p>
        </p:txBody>
      </p:sp>
    </p:spTree>
    <p:extLst>
      <p:ext uri="{BB962C8B-B14F-4D97-AF65-F5344CB8AC3E}">
        <p14:creationId xmlns:p14="http://schemas.microsoft.com/office/powerpoint/2010/main" val="114019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40</a:t>
            </a:fld>
            <a:endParaRPr lang="en-US" dirty="0"/>
          </a:p>
        </p:txBody>
      </p:sp>
    </p:spTree>
    <p:extLst>
      <p:ext uri="{BB962C8B-B14F-4D97-AF65-F5344CB8AC3E}">
        <p14:creationId xmlns:p14="http://schemas.microsoft.com/office/powerpoint/2010/main" val="3678015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41</a:t>
            </a:fld>
            <a:endParaRPr lang="en-US" dirty="0"/>
          </a:p>
        </p:txBody>
      </p:sp>
    </p:spTree>
    <p:extLst>
      <p:ext uri="{BB962C8B-B14F-4D97-AF65-F5344CB8AC3E}">
        <p14:creationId xmlns:p14="http://schemas.microsoft.com/office/powerpoint/2010/main" val="380166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3" name="Google Shape;17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45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42</a:t>
            </a:fld>
            <a:endParaRPr lang="en-US"/>
          </a:p>
        </p:txBody>
      </p:sp>
    </p:spTree>
    <p:extLst>
      <p:ext uri="{BB962C8B-B14F-4D97-AF65-F5344CB8AC3E}">
        <p14:creationId xmlns:p14="http://schemas.microsoft.com/office/powerpoint/2010/main" val="395509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a:t>
            </a:r>
          </a:p>
        </p:txBody>
      </p:sp>
      <p:sp>
        <p:nvSpPr>
          <p:cNvPr id="4" name="Slide Number Placeholder 3"/>
          <p:cNvSpPr>
            <a:spLocks noGrp="1"/>
          </p:cNvSpPr>
          <p:nvPr>
            <p:ph type="sldNum" sz="quarter" idx="10"/>
          </p:nvPr>
        </p:nvSpPr>
        <p:spPr/>
        <p:txBody>
          <a:bodyPr/>
          <a:lstStyle/>
          <a:p>
            <a:fld id="{93D6B7BC-7302-4C43-BBB0-9035CE64CFF2}" type="slidenum">
              <a:rPr lang="en-US" smtClean="0"/>
              <a:pPr/>
              <a:t>43</a:t>
            </a:fld>
            <a:endParaRPr lang="en-US"/>
          </a:p>
        </p:txBody>
      </p:sp>
    </p:spTree>
    <p:extLst>
      <p:ext uri="{BB962C8B-B14F-4D97-AF65-F5344CB8AC3E}">
        <p14:creationId xmlns:p14="http://schemas.microsoft.com/office/powerpoint/2010/main" val="288825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7</a:t>
            </a:fld>
            <a:endParaRPr lang="en-US" dirty="0"/>
          </a:p>
        </p:txBody>
      </p:sp>
    </p:spTree>
    <p:extLst>
      <p:ext uri="{BB962C8B-B14F-4D97-AF65-F5344CB8AC3E}">
        <p14:creationId xmlns:p14="http://schemas.microsoft.com/office/powerpoint/2010/main" val="394677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14</a:t>
            </a:fld>
            <a:endParaRPr lang="en-US" dirty="0"/>
          </a:p>
        </p:txBody>
      </p:sp>
    </p:spTree>
    <p:extLst>
      <p:ext uri="{BB962C8B-B14F-4D97-AF65-F5344CB8AC3E}">
        <p14:creationId xmlns:p14="http://schemas.microsoft.com/office/powerpoint/2010/main" val="308241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16</a:t>
            </a:fld>
            <a:endParaRPr lang="en-US" dirty="0"/>
          </a:p>
        </p:txBody>
      </p:sp>
    </p:spTree>
    <p:extLst>
      <p:ext uri="{BB962C8B-B14F-4D97-AF65-F5344CB8AC3E}">
        <p14:creationId xmlns:p14="http://schemas.microsoft.com/office/powerpoint/2010/main" val="125892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17</a:t>
            </a:fld>
            <a:endParaRPr lang="en-US" dirty="0"/>
          </a:p>
        </p:txBody>
      </p:sp>
    </p:spTree>
    <p:extLst>
      <p:ext uri="{BB962C8B-B14F-4D97-AF65-F5344CB8AC3E}">
        <p14:creationId xmlns:p14="http://schemas.microsoft.com/office/powerpoint/2010/main" val="217805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B3B86-7B91-F344-A837-A8CD7E79C215}" type="slidenum">
              <a:rPr lang="en-US" smtClean="0"/>
              <a:t>18</a:t>
            </a:fld>
            <a:endParaRPr lang="en-US" dirty="0"/>
          </a:p>
        </p:txBody>
      </p:sp>
    </p:spTree>
    <p:extLst>
      <p:ext uri="{BB962C8B-B14F-4D97-AF65-F5344CB8AC3E}">
        <p14:creationId xmlns:p14="http://schemas.microsoft.com/office/powerpoint/2010/main" val="206359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(slide notes: Stereotype replacement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replacing stereotypical responses for non-stereotypical responses. Using this strategy to address personal stereotyping involves recognizing that a response is based on stereotypes, labeling the response as stereotypical, and reflecting on why the response occurred. Next one considers how the biased response could be avoided in the future and replaces it with an unbiased response (Monteith, 1993). A parallel process can be applied to societal (e.g., media) stereotyping.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Counter-stereotypic imaging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imagining in detail counter-stereotypic others (Blair et al., 2001). These others can be abstract (e.g., smart Black people), famous (e.g., Barack Obama), or non-famous (e.g., a personal friend). The strategy makes positive exemplars salient and accessible when challenging a stereotype’s validity.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Individuation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relies on preventing stereotypic inferences by obtaining specific information about group members (Brewer, 1988; Fiske &amp; </a:t>
            </a:r>
            <a:r>
              <a:rPr lang="en-US" dirty="0" err="1"/>
              <a:t>Neuberg</a:t>
            </a:r>
            <a:r>
              <a:rPr lang="en-US" dirty="0"/>
              <a:t>, 1990). Using this strategy helps people evaluate members of the target group based on personal, rather than group-based, attributes.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Perspective taking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taking the perspective in the first person of a member of a stereotyped group. Perspective taking increases psychological closeness to the stigmatized group, which ameliorates automatic group-based evaluations (Galinsky &amp; Moskowitz, 2000).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Increasing opportunities for contact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seeking opportunities to encounter and engage in positive interactions with out-group members. Increased contact can ameliorate implicit bias through a wide variety of mechanisms, including altering the cognitive representations of the group or by directly improving evaluations of the group (Pettigrew, 1998; Pettigrew &amp; </a:t>
            </a:r>
            <a:r>
              <a:rPr lang="en-US" dirty="0" err="1"/>
              <a:t>Tropp</a:t>
            </a:r>
            <a:r>
              <a:rPr lang="en-US" dirty="0"/>
              <a:t>, 2006).</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Devine, et al., 2012 “Long-term reduction in implicit race bias: A prejudice habit-breaking intervention.” https://www.ncbi.nlm.nih.gov/pmc/articles/PMC3603687/)</a:t>
            </a:r>
            <a:endParaRPr dirty="0"/>
          </a:p>
        </p:txBody>
      </p:sp>
      <p:sp>
        <p:nvSpPr>
          <p:cNvPr id="285" name="Google Shape;285;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8621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(slide notes: Stereotype replacement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replacing stereotypical responses for non-stereotypical responses. Using this strategy to address personal stereotyping involves recognizing that a response is based on stereotypes, labeling the response as stereotypical, and reflecting on why the response occurred. Next one considers how the biased response could be avoided in the future and replaces it with an unbiased response (Monteith, 1993). A parallel process can be applied to societal (e.g., media) stereotyping.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Counter-stereotypic imaging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imagining in detail counter-stereotypic others (Blair et al., 2001). These others can be abstract (e.g., smart Black people), famous (e.g., Barack Obama), or non-famous (e.g., a personal friend). The strategy makes positive exemplars salient and accessible when challenging a stereotype’s validity.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Individuation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relies on preventing stereotypic inferences by obtaining specific information about group members (Brewer, 1988; Fiske &amp; </a:t>
            </a:r>
            <a:r>
              <a:rPr lang="en-US" dirty="0" err="1"/>
              <a:t>Neuberg</a:t>
            </a:r>
            <a:r>
              <a:rPr lang="en-US" dirty="0"/>
              <a:t>, 1990). Using this strategy helps people evaluate members of the target group based on personal, rather than group-based, attributes.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Perspective taking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taking the perspective in the first person of a member of a stereotyped group. Perspective taking increases psychological closeness to the stigmatized group, which ameliorates automatic group-based evaluations (Galinsky &amp; Moskowitz, 2000).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Increasing opportunities for contact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strategy involves seeking opportunities to encounter and engage in positive interactions with out-group members. Increased contact can ameliorate implicit bias through a wide variety of mechanisms, including altering the cognitive representations of the group or by directly improving evaluations of the group (Pettigrew, 1998; Pettigrew &amp; </a:t>
            </a:r>
            <a:r>
              <a:rPr lang="en-US" dirty="0" err="1"/>
              <a:t>Tropp</a:t>
            </a:r>
            <a:r>
              <a:rPr lang="en-US" dirty="0"/>
              <a:t>, 2006).</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Devine, et al., 2012 “Long-term reduction in implicit race bias: A prejudice habit-breaking intervention.” https://www.ncbi.nlm.nih.gov/pmc/articles/PMC3603687/)</a:t>
            </a:r>
            <a:endParaRPr dirty="0"/>
          </a:p>
        </p:txBody>
      </p:sp>
      <p:sp>
        <p:nvSpPr>
          <p:cNvPr id="285" name="Google Shape;285;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690820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dirty="0"/>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6783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dirty="0"/>
          </a:p>
        </p:txBody>
      </p:sp>
    </p:spTree>
    <p:extLst>
      <p:ext uri="{BB962C8B-B14F-4D97-AF65-F5344CB8AC3E}">
        <p14:creationId xmlns:p14="http://schemas.microsoft.com/office/powerpoint/2010/main" val="14872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9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dirty="0"/>
          </a:p>
        </p:txBody>
      </p:sp>
    </p:spTree>
    <p:extLst>
      <p:ext uri="{BB962C8B-B14F-4D97-AF65-F5344CB8AC3E}">
        <p14:creationId xmlns:p14="http://schemas.microsoft.com/office/powerpoint/2010/main" val="426847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08000" y="274638"/>
            <a:ext cx="11074400" cy="1143000"/>
          </a:xfrm>
          <a:prstGeom prst="rect">
            <a:avLst/>
          </a:prstGeom>
        </p:spPr>
        <p:txBody>
          <a:bodyPr/>
          <a:lstStyle/>
          <a:p>
            <a:pPr algn="l"/>
            <a:r>
              <a:rPr lang="en-US">
                <a:solidFill>
                  <a:srgbClr val="131F33"/>
                </a:solidFill>
              </a:rPr>
              <a:t>Click to edit Master title style</a:t>
            </a:r>
            <a:endParaRPr lang="en-US" dirty="0">
              <a:solidFill>
                <a:srgbClr val="131F33"/>
              </a:solidFill>
            </a:endParaRPr>
          </a:p>
        </p:txBody>
      </p:sp>
      <p:sp>
        <p:nvSpPr>
          <p:cNvPr id="5" name="Content Placeholder 2"/>
          <p:cNvSpPr>
            <a:spLocks noGrp="1"/>
          </p:cNvSpPr>
          <p:nvPr>
            <p:ph idx="1"/>
          </p:nvPr>
        </p:nvSpPr>
        <p:spPr>
          <a:xfrm>
            <a:off x="508000" y="1600201"/>
            <a:ext cx="11074400" cy="4525963"/>
          </a:xfrm>
          <a:prstGeom prst="rect">
            <a:avLst/>
          </a:prstGeom>
        </p:spPr>
        <p:txBody>
          <a:bodyPr/>
          <a:lstStyle/>
          <a:p>
            <a:pPr lvl="0" defTabSz="914400">
              <a:buFont typeface="Wingdings" charset="0"/>
              <a:buChar char=""/>
            </a:pPr>
            <a:r>
              <a:rPr lang="en-US" sz="2000">
                <a:solidFill>
                  <a:schemeClr val="bg1">
                    <a:lumMod val="50000"/>
                  </a:schemeClr>
                </a:solidFill>
                <a:latin typeface="Georgia"/>
                <a:cs typeface="Georgia"/>
              </a:rPr>
              <a:t>Click to edit Master text styles</a:t>
            </a:r>
          </a:p>
          <a:p>
            <a:pPr lvl="1" defTabSz="914400">
              <a:buFont typeface="Wingdings" charset="0"/>
              <a:buChar char=""/>
            </a:pPr>
            <a:r>
              <a:rPr lang="en-US" sz="2000">
                <a:solidFill>
                  <a:schemeClr val="bg1">
                    <a:lumMod val="50000"/>
                  </a:schemeClr>
                </a:solidFill>
                <a:latin typeface="Georgia"/>
                <a:cs typeface="Georgia"/>
              </a:rPr>
              <a:t>Second level</a:t>
            </a:r>
          </a:p>
          <a:p>
            <a:pPr lvl="2" defTabSz="914400">
              <a:buFont typeface="Wingdings" charset="0"/>
              <a:buChar char=""/>
            </a:pPr>
            <a:r>
              <a:rPr lang="en-US" sz="2000">
                <a:solidFill>
                  <a:schemeClr val="bg1">
                    <a:lumMod val="50000"/>
                  </a:schemeClr>
                </a:solidFill>
                <a:latin typeface="Georgia"/>
                <a:cs typeface="Georgia"/>
              </a:rPr>
              <a:t>Third level</a:t>
            </a:r>
          </a:p>
          <a:p>
            <a:pPr lvl="3" defTabSz="914400">
              <a:buFont typeface="Wingdings" charset="0"/>
              <a:buChar char=""/>
            </a:pPr>
            <a:r>
              <a:rPr lang="en-US" sz="2000">
                <a:solidFill>
                  <a:schemeClr val="bg1">
                    <a:lumMod val="50000"/>
                  </a:schemeClr>
                </a:solidFill>
                <a:latin typeface="Georgia"/>
                <a:cs typeface="Georgia"/>
              </a:rPr>
              <a:t>Fourth level</a:t>
            </a:r>
          </a:p>
          <a:p>
            <a:pPr lvl="4" defTabSz="914400">
              <a:buFont typeface="Wingdings" charset="0"/>
              <a:buChar char=""/>
            </a:pPr>
            <a:r>
              <a:rPr lang="en-US" sz="2000">
                <a:solidFill>
                  <a:schemeClr val="bg1">
                    <a:lumMod val="50000"/>
                  </a:schemeClr>
                </a:solidFill>
                <a:latin typeface="Georgia"/>
                <a:cs typeface="Georgia"/>
              </a:rPr>
              <a:t>Fifth level</a:t>
            </a:r>
            <a:endParaRPr lang="en-US" sz="2000" dirty="0">
              <a:solidFill>
                <a:schemeClr val="bg1">
                  <a:lumMod val="50000"/>
                </a:schemeClr>
              </a:solidFill>
              <a:latin typeface="Georgia"/>
              <a:cs typeface="Georgia"/>
            </a:endParaRPr>
          </a:p>
        </p:txBody>
      </p:sp>
    </p:spTree>
    <p:extLst>
      <p:ext uri="{BB962C8B-B14F-4D97-AF65-F5344CB8AC3E}">
        <p14:creationId xmlns:p14="http://schemas.microsoft.com/office/powerpoint/2010/main" val="33320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cstate="screen">
            <a:alphaModFix/>
            <a:extLst>
              <a:ext uri="{28A0092B-C50C-407E-A947-70E740481C1C}">
                <a14:useLocalDpi xmlns:a14="http://schemas.microsoft.com/office/drawing/2010/main" val="0"/>
              </a:ext>
            </a:extLst>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08000" y="274638"/>
            <a:ext cx="78232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
          <p:cNvSpPr txBox="1">
            <a:spLocks noGrp="1"/>
          </p:cNvSpPr>
          <p:nvPr>
            <p:ph type="body" idx="1"/>
          </p:nvPr>
        </p:nvSpPr>
        <p:spPr>
          <a:xfrm>
            <a:off x="508000" y="1600201"/>
            <a:ext cx="78232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9133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1219200" y="6019800"/>
            <a:ext cx="9956800" cy="381000"/>
          </a:xfrm>
          <a:prstGeom prst="rect">
            <a:avLst/>
          </a:prstGeo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Date Placeholder 3"/>
          <p:cNvSpPr>
            <a:spLocks noGrp="1"/>
          </p:cNvSpPr>
          <p:nvPr>
            <p:ph type="dt" sz="half" idx="12"/>
          </p:nvPr>
        </p:nvSpPr>
        <p:spPr>
          <a:xfrm>
            <a:off x="88900" y="6559361"/>
            <a:ext cx="3251200" cy="244475"/>
          </a:xfrm>
          <a:prstGeom prst="rect">
            <a:avLst/>
          </a:prstGeom>
        </p:spPr>
        <p:txBody>
          <a:bodyPr/>
          <a:lstStyle/>
          <a:p>
            <a:fld id="{F30C84A2-23CF-44F5-B813-5187ED5C7D1C}" type="datetimeFigureOut">
              <a:rPr lang="en-US" sz="1200" smtClean="0">
                <a:solidFill>
                  <a:schemeClr val="tx2"/>
                </a:solidFill>
              </a:rPr>
              <a:pPr/>
              <a:t>3/25/2021</a:t>
            </a:fld>
            <a:endParaRPr lang="en-US" dirty="0"/>
          </a:p>
        </p:txBody>
      </p:sp>
      <p:sp>
        <p:nvSpPr>
          <p:cNvPr id="6" name="Slide Number Placeholder 5"/>
          <p:cNvSpPr>
            <a:spLocks noGrp="1"/>
          </p:cNvSpPr>
          <p:nvPr>
            <p:ph type="sldNum" sz="quarter" idx="13"/>
          </p:nvPr>
        </p:nvSpPr>
        <p:spPr>
          <a:xfrm>
            <a:off x="10896600" y="6559361"/>
            <a:ext cx="1219200" cy="244475"/>
          </a:xfrm>
          <a:prstGeom prst="rect">
            <a:avLst/>
          </a:prstGeom>
        </p:spPr>
        <p:txBody>
          <a:bodyPr/>
          <a:lstStyle/>
          <a:p>
            <a:pPr algn="r"/>
            <a:fld id="{F99EC173-99AE-4773-AB25-02E469A13EAE}" type="slidenum">
              <a:rPr lang="en-US" sz="1200" smtClean="0">
                <a:solidFill>
                  <a:schemeClr val="tx2"/>
                </a:solidFill>
              </a:rPr>
              <a:pPr algn="r"/>
              <a:t>‹#›</a:t>
            </a:fld>
            <a:endParaRPr lang="en-US" dirty="0"/>
          </a:p>
        </p:txBody>
      </p:sp>
      <p:sp>
        <p:nvSpPr>
          <p:cNvPr id="8" name="Footer Placeholder 7"/>
          <p:cNvSpPr>
            <a:spLocks noGrp="1"/>
          </p:cNvSpPr>
          <p:nvPr>
            <p:ph type="ftr" sz="quarter" idx="14"/>
          </p:nvPr>
        </p:nvSpPr>
        <p:spPr>
          <a:xfrm>
            <a:off x="3994204" y="6558153"/>
            <a:ext cx="6197600" cy="246888"/>
          </a:xfrm>
          <a:prstGeom prst="rect">
            <a:avLst/>
          </a:prstGeom>
        </p:spPr>
        <p:txBody>
          <a:bodyPr/>
          <a:lstStyle/>
          <a:p>
            <a:endParaRPr lang="en-US" dirty="0"/>
          </a:p>
        </p:txBody>
      </p:sp>
    </p:spTree>
    <p:extLst>
      <p:ext uri="{BB962C8B-B14F-4D97-AF65-F5344CB8AC3E}">
        <p14:creationId xmlns:p14="http://schemas.microsoft.com/office/powerpoint/2010/main" val="30882602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1">
  <p:cSld name="1_Content Slide 1">
    <p:bg>
      <p:bgPr>
        <a:blipFill>
          <a:blip r:embed="rId2" cstate="screen">
            <a:alphaModFix/>
            <a:extLst>
              <a:ext uri="{28A0092B-C50C-407E-A947-70E740481C1C}">
                <a14:useLocalDpi xmlns:a14="http://schemas.microsoft.com/office/drawing/2010/main" val="0"/>
              </a:ext>
            </a:extLst>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508000" y="274638"/>
            <a:ext cx="110744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508000" y="1600201"/>
            <a:ext cx="110744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37199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dirty="0"/>
          </a:p>
        </p:txBody>
      </p:sp>
    </p:spTree>
    <p:extLst>
      <p:ext uri="{BB962C8B-B14F-4D97-AF65-F5344CB8AC3E}">
        <p14:creationId xmlns:p14="http://schemas.microsoft.com/office/powerpoint/2010/main" val="100808044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jamboard.google.com/d/1zpfQg_7nGn9pmDwmcKTUA3l30gder8Q4Nh8SjsBXRXw/edit?usp=sha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amboard.google.com/d/1zpfQg_7nGn9pmDwmcKTUA3l30gder8Q4Nh8SjsBXRXw/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www.franklinmatters.org/2014/09/ford-hall-forum-fall-2014-programs-are.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jamboard.google.com/d/1zpfQg_7nGn9pmDwmcKTUA3l30gder8Q4Nh8SjsBXRXw/edit?usp=shar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kclancy@illinois.edu" TargetMode="External"/><Relationship Id="rId2" Type="http://schemas.openxmlformats.org/officeDocument/2006/relationships/hyperlink" Target="https://21centurysci.beckman.illinois.edu/inclusive-lab-leaders/" TargetMode="External"/><Relationship Id="rId1" Type="http://schemas.openxmlformats.org/officeDocument/2006/relationships/slideLayout" Target="../slideLayouts/slideLayout2.xml"/><Relationship Id="rId5" Type="http://schemas.openxmlformats.org/officeDocument/2006/relationships/hyperlink" Target="mailto:amking4@illinois.edu" TargetMode="External"/><Relationship Id="rId4" Type="http://schemas.openxmlformats.org/officeDocument/2006/relationships/hyperlink" Target="mailto:mahli@illinois.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ature.com/articles/d41586-020-02949-3" TargetMode="External"/><Relationship Id="rId2" Type="http://schemas.openxmlformats.org/officeDocument/2006/relationships/hyperlink" Target="https://www.sciencemag.org/features/2020/01/inclusivity-all-how-make-your-research-group-accessible"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752919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iversity.illinois.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diversity@illinois.ed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wantland@illinois.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a:xfrm>
            <a:off x="1054767" y="1777999"/>
            <a:ext cx="10082463" cy="2062163"/>
          </a:xfrm>
        </p:spPr>
        <p:txBody>
          <a:bodyPr>
            <a:noAutofit/>
          </a:bodyPr>
          <a:lstStyle/>
          <a:p>
            <a:pPr algn="ctr"/>
            <a:r>
              <a:rPr lang="en-US" sz="4800" dirty="0">
                <a:latin typeface="Calibri" panose="020F0502020204030204" pitchFamily="34" charset="0"/>
                <a:cs typeface="Calibri" panose="020F0502020204030204" pitchFamily="34" charset="0"/>
              </a:rPr>
              <a:t>Promoting Inclusion and Fairness in the Lab</a:t>
            </a:r>
          </a:p>
        </p:txBody>
      </p:sp>
      <p:sp>
        <p:nvSpPr>
          <p:cNvPr id="7" name="Subtitle 6">
            <a:extLst>
              <a:ext uri="{FF2B5EF4-FFF2-40B4-BE49-F238E27FC236}">
                <a16:creationId xmlns:a16="http://schemas.microsoft.com/office/drawing/2014/main" id="{C2F9A5BC-DE40-064D-98AE-B1AA2F274302}"/>
              </a:ext>
            </a:extLst>
          </p:cNvPr>
          <p:cNvSpPr>
            <a:spLocks noGrp="1"/>
          </p:cNvSpPr>
          <p:nvPr>
            <p:ph type="subTitle" idx="1"/>
          </p:nvPr>
        </p:nvSpPr>
        <p:spPr>
          <a:xfrm>
            <a:off x="1733227" y="4041295"/>
            <a:ext cx="8725545" cy="1655762"/>
          </a:xfrm>
        </p:spPr>
        <p:txBody>
          <a:bodyPr>
            <a:normAutofit/>
          </a:bodyPr>
          <a:lstStyle/>
          <a:p>
            <a:pPr algn="ctr">
              <a:lnSpc>
                <a:spcPct val="100000"/>
              </a:lnSpc>
              <a:spcBef>
                <a:spcPts val="0"/>
              </a:spcBef>
            </a:pPr>
            <a:r>
              <a:rPr lang="en-US" sz="2400" dirty="0">
                <a:latin typeface="Georgia" panose="02040502050405020303" pitchFamily="18" charset="0"/>
              </a:rPr>
              <a:t>Ross Wantland</a:t>
            </a:r>
          </a:p>
          <a:p>
            <a:pPr marL="0" indent="0" algn="ctr">
              <a:lnSpc>
                <a:spcPct val="100000"/>
              </a:lnSpc>
              <a:spcBef>
                <a:spcPts val="0"/>
              </a:spcBef>
              <a:buNone/>
            </a:pPr>
            <a:r>
              <a:rPr lang="en-US" sz="2400" dirty="0">
                <a:solidFill>
                  <a:schemeClr val="bg1"/>
                </a:solidFill>
                <a:latin typeface="Georgia" panose="02040502050405020303" pitchFamily="18" charset="0"/>
              </a:rPr>
              <a:t>Office of the Vice Chancellor for Diversity, Equity &amp; Inclusion</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Why is this important?</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09613" y="1473016"/>
            <a:ext cx="7102121"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dirty="0">
                <a:solidFill>
                  <a:srgbClr val="080046"/>
                </a:solidFill>
                <a:latin typeface="Georgia" pitchFamily="18" charset="0"/>
              </a:rPr>
              <a:t>“Every time you misgender me, you are saying, “This space isn’t created for you. I don’t see you as yourself.” You are stating not only that you don’t see me as me, but also that I don’t deserve to be seen or to exist.”</a:t>
            </a:r>
          </a:p>
          <a:p>
            <a:pPr marL="0" indent="0">
              <a:buNone/>
              <a:defRPr/>
            </a:pPr>
            <a:r>
              <a:rPr lang="en-US" altLang="en-US" dirty="0">
                <a:solidFill>
                  <a:srgbClr val="080046"/>
                </a:solidFill>
                <a:latin typeface="Georgia" pitchFamily="18" charset="0"/>
              </a:rPr>
              <a:t>- Micah </a:t>
            </a:r>
            <a:r>
              <a:rPr lang="en-US" altLang="en-US" dirty="0" err="1">
                <a:solidFill>
                  <a:srgbClr val="080046"/>
                </a:solidFill>
                <a:latin typeface="Georgia" pitchFamily="18" charset="0"/>
              </a:rPr>
              <a:t>Savin</a:t>
            </a:r>
            <a:r>
              <a:rPr lang="en-US" altLang="en-US" dirty="0">
                <a:solidFill>
                  <a:srgbClr val="080046"/>
                </a:solidFill>
                <a:latin typeface="Georgia" pitchFamily="18" charset="0"/>
              </a:rPr>
              <a:t>, PhD Candidate in Neuropsychology, Fordham University</a:t>
            </a:r>
          </a:p>
        </p:txBody>
      </p:sp>
      <p:pic>
        <p:nvPicPr>
          <p:cNvPr id="4098" name="Picture 2" descr="Micah Savin at the National Diversity Conference.">
            <a:extLst>
              <a:ext uri="{FF2B5EF4-FFF2-40B4-BE49-F238E27FC236}">
                <a16:creationId xmlns:a16="http://schemas.microsoft.com/office/drawing/2014/main" id="{99908121-F4C4-4976-8EBD-55F3228961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95" t="21159" b="30282"/>
          <a:stretch/>
        </p:blipFill>
        <p:spPr bwMode="auto">
          <a:xfrm>
            <a:off x="7812157" y="1473016"/>
            <a:ext cx="3988904" cy="333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4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Goals for Lab Members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What are some of the goals for researchers in a lab? What are markers of their success? </a:t>
            </a:r>
          </a:p>
          <a:p>
            <a:pPr marL="340995" indent="-340995">
              <a:defRPr/>
            </a:pPr>
            <a:r>
              <a:rPr lang="en-US" altLang="en-US" sz="3200" dirty="0">
                <a:solidFill>
                  <a:srgbClr val="080046"/>
                </a:solidFill>
                <a:latin typeface="Georgia"/>
              </a:rPr>
              <a:t>Use the </a:t>
            </a:r>
            <a:r>
              <a:rPr lang="en-US" altLang="en-US" sz="3200" dirty="0">
                <a:solidFill>
                  <a:srgbClr val="080046"/>
                </a:solidFill>
                <a:latin typeface="Georgia"/>
                <a:hlinkClick r:id="rId2"/>
              </a:rPr>
              <a:t>Jamboard link </a:t>
            </a:r>
            <a:r>
              <a:rPr lang="en-US" altLang="en-US" sz="3200" dirty="0">
                <a:solidFill>
                  <a:srgbClr val="080046"/>
                </a:solidFill>
                <a:latin typeface="Georgia"/>
              </a:rPr>
              <a:t>in the chat to add your responses. </a:t>
            </a: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141671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Equity-Mindedness</a:t>
            </a:r>
          </a:p>
        </p:txBody>
      </p:sp>
      <p:pic>
        <p:nvPicPr>
          <p:cNvPr id="1026" name="Picture 2">
            <a:extLst>
              <a:ext uri="{FF2B5EF4-FFF2-40B4-BE49-F238E27FC236}">
                <a16:creationId xmlns:a16="http://schemas.microsoft.com/office/drawing/2014/main" id="{C1D50489-FE7C-4568-8A29-D19E069003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194"/>
          <a:stretch/>
        </p:blipFill>
        <p:spPr bwMode="auto">
          <a:xfrm>
            <a:off x="1149102" y="1411706"/>
            <a:ext cx="9893796" cy="4571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5330161" y="5509957"/>
            <a:ext cx="6717459" cy="5029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defRPr/>
            </a:pPr>
            <a:r>
              <a:rPr lang="en-US" altLang="en-US" sz="2000" dirty="0">
                <a:solidFill>
                  <a:srgbClr val="080046"/>
                </a:solidFill>
                <a:latin typeface="Georgia"/>
              </a:rPr>
              <a:t>USC Center for Urban Education</a:t>
            </a:r>
            <a:endParaRPr lang="en-US" altLang="en-US" sz="1800" dirty="0">
              <a:solidFill>
                <a:srgbClr val="080046"/>
              </a:solidFill>
              <a:latin typeface="Georgia" pitchFamily="18" charset="0"/>
            </a:endParaRPr>
          </a:p>
        </p:txBody>
      </p:sp>
    </p:spTree>
    <p:extLst>
      <p:ext uri="{BB962C8B-B14F-4D97-AF65-F5344CB8AC3E}">
        <p14:creationId xmlns:p14="http://schemas.microsoft.com/office/powerpoint/2010/main" val="293645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Identifying Inequity</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This model suggests that we must:</a:t>
            </a:r>
          </a:p>
          <a:p>
            <a:pPr marL="798195" lvl="1" indent="-340995">
              <a:defRPr/>
            </a:pPr>
            <a:r>
              <a:rPr lang="en-US" altLang="en-US" sz="2800" dirty="0">
                <a:solidFill>
                  <a:srgbClr val="080046"/>
                </a:solidFill>
                <a:latin typeface="Georgia"/>
              </a:rPr>
              <a:t>Personally and collectively address equity</a:t>
            </a:r>
          </a:p>
          <a:p>
            <a:pPr marL="798195" lvl="1" indent="-340995">
              <a:defRPr/>
            </a:pPr>
            <a:r>
              <a:rPr lang="en-US" altLang="en-US" sz="2800" dirty="0">
                <a:solidFill>
                  <a:srgbClr val="080046"/>
                </a:solidFill>
                <a:latin typeface="Georgia"/>
              </a:rPr>
              <a:t>Be conscious of race and other social groups (gender, sexuality, ability, class, religion, etc.)</a:t>
            </a:r>
          </a:p>
          <a:p>
            <a:pPr marL="798195" lvl="1" indent="-340995">
              <a:defRPr/>
            </a:pPr>
            <a:r>
              <a:rPr lang="en-US" altLang="en-US" sz="2800" dirty="0">
                <a:solidFill>
                  <a:srgbClr val="080046"/>
                </a:solidFill>
                <a:latin typeface="Georgia"/>
              </a:rPr>
              <a:t>Pay attention to the entire system that precedes, follows and includes the lab experience</a:t>
            </a:r>
          </a:p>
          <a:p>
            <a:pPr marL="798195" lvl="1" indent="-340995">
              <a:defRPr/>
            </a:pPr>
            <a:r>
              <a:rPr lang="en-US" altLang="en-US" sz="2800" dirty="0">
                <a:solidFill>
                  <a:srgbClr val="080046"/>
                </a:solidFill>
                <a:latin typeface="Georgia"/>
              </a:rPr>
              <a:t>Attend to the practices, policies, behaviors in our institution</a:t>
            </a:r>
          </a:p>
          <a:p>
            <a:pPr marL="798195" lvl="1" indent="-340995">
              <a:defRPr/>
            </a:pPr>
            <a:r>
              <a:rPr lang="en-US" altLang="en-US" sz="2800" dirty="0">
                <a:solidFill>
                  <a:srgbClr val="080046"/>
                </a:solidFill>
                <a:latin typeface="Georgia"/>
              </a:rPr>
              <a:t>Gather data to better understand the issues</a:t>
            </a:r>
          </a:p>
          <a:p>
            <a:pPr marL="798195" lvl="1" indent="-340995">
              <a:defRPr/>
            </a:pPr>
            <a:endParaRPr lang="en-US" altLang="en-US" sz="2800" dirty="0">
              <a:solidFill>
                <a:srgbClr val="080046"/>
              </a:solidFill>
              <a:latin typeface="Georgia"/>
            </a:endParaRPr>
          </a:p>
          <a:p>
            <a:pPr marL="798195" lvl="1" indent="-340995">
              <a:defRPr/>
            </a:pPr>
            <a:endParaRPr lang="en-US" altLang="en-US" sz="2800" dirty="0">
              <a:solidFill>
                <a:srgbClr val="080046"/>
              </a:solidFill>
              <a:latin typeface="Georgia" pitchFamily="18" charset="0"/>
            </a:endParaRPr>
          </a:p>
        </p:txBody>
      </p:sp>
    </p:spTree>
    <p:extLst>
      <p:ext uri="{BB962C8B-B14F-4D97-AF65-F5344CB8AC3E}">
        <p14:creationId xmlns:p14="http://schemas.microsoft.com/office/powerpoint/2010/main" val="292389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Barriers to Equity</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Using the same </a:t>
            </a:r>
            <a:r>
              <a:rPr lang="en-US" altLang="en-US" sz="3200" dirty="0">
                <a:solidFill>
                  <a:srgbClr val="080046"/>
                </a:solidFill>
                <a:latin typeface="Georgia"/>
                <a:hlinkClick r:id="rId3"/>
              </a:rPr>
              <a:t>Jamboard</a:t>
            </a:r>
            <a:r>
              <a:rPr lang="en-US" altLang="en-US" sz="3200" dirty="0">
                <a:solidFill>
                  <a:srgbClr val="080046"/>
                </a:solidFill>
                <a:latin typeface="Georgia"/>
              </a:rPr>
              <a:t>, what are some of the barriers to equity in University departments and labs?</a:t>
            </a:r>
          </a:p>
          <a:p>
            <a:pPr marL="340995" indent="-340995">
              <a:defRPr/>
            </a:pPr>
            <a:r>
              <a:rPr lang="en-US" altLang="en-US" sz="3200" dirty="0">
                <a:solidFill>
                  <a:srgbClr val="080046"/>
                </a:solidFill>
                <a:latin typeface="Georgia"/>
              </a:rPr>
              <a:t>What is the impact of these barriers? </a:t>
            </a:r>
            <a:endParaRPr lang="en-US" altLang="en-US" sz="2800" dirty="0">
              <a:solidFill>
                <a:srgbClr val="080046"/>
              </a:solidFill>
              <a:latin typeface="Georgia"/>
            </a:endParaRPr>
          </a:p>
          <a:p>
            <a:pPr marL="798195" lvl="1" indent="-340995">
              <a:defRPr/>
            </a:pPr>
            <a:endParaRPr lang="en-US" altLang="en-US" sz="2800" dirty="0">
              <a:solidFill>
                <a:srgbClr val="080046"/>
              </a:solidFill>
              <a:latin typeface="Georgia" pitchFamily="18" charset="0"/>
            </a:endParaRPr>
          </a:p>
        </p:txBody>
      </p:sp>
    </p:spTree>
    <p:extLst>
      <p:ext uri="{BB962C8B-B14F-4D97-AF65-F5344CB8AC3E}">
        <p14:creationId xmlns:p14="http://schemas.microsoft.com/office/powerpoint/2010/main" val="114151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F9E26D2-8A43-4DAF-9FAF-B544EE9B9D67}"/>
              </a:ext>
            </a:extLst>
          </p:cNvPr>
          <p:cNvGraphicFramePr/>
          <p:nvPr>
            <p:extLst>
              <p:ext uri="{D42A27DB-BD31-4B8C-83A1-F6EECF244321}">
                <p14:modId xmlns:p14="http://schemas.microsoft.com/office/powerpoint/2010/main" val="2354374598"/>
              </p:ext>
            </p:extLst>
          </p:nvPr>
        </p:nvGraphicFramePr>
        <p:xfrm>
          <a:off x="1339850" y="152400"/>
          <a:ext cx="9512300" cy="598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16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Does Intent Matter?</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348417"/>
            <a:ext cx="10456728"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3600" i="1" dirty="0">
                <a:solidFill>
                  <a:srgbClr val="080046"/>
                </a:solidFill>
                <a:latin typeface="Georgia"/>
              </a:rPr>
              <a:t>The impact of unintentional racism—the ways we participate in and bolster racism without actively trying to do so—is indistinguishable from the impact of intentional racism. Imagining myself as a good person, as a progressive person, means little if I am not examining and changing the impact I’m having even through actions I once took without intention. </a:t>
            </a:r>
          </a:p>
          <a:p>
            <a:pPr marL="0" indent="0">
              <a:buNone/>
              <a:defRPr/>
            </a:pPr>
            <a:r>
              <a:rPr lang="en-US" altLang="en-US" sz="3200" dirty="0">
                <a:solidFill>
                  <a:srgbClr val="080046"/>
                </a:solidFill>
                <a:latin typeface="Georgia"/>
              </a:rPr>
              <a:t>					- Paul Gorski, EdChange.org</a:t>
            </a: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67840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EE9F-469F-4BFA-A2CC-DC6F98AE9178}"/>
              </a:ext>
            </a:extLst>
          </p:cNvPr>
          <p:cNvSpPr>
            <a:spLocks noGrp="1"/>
          </p:cNvSpPr>
          <p:nvPr>
            <p:ph type="ctrTitle"/>
          </p:nvPr>
        </p:nvSpPr>
        <p:spPr/>
        <p:txBody>
          <a:bodyPr/>
          <a:lstStyle/>
          <a:p>
            <a:r>
              <a:rPr lang="en-US" dirty="0"/>
              <a:t>What Can We Do?</a:t>
            </a:r>
          </a:p>
        </p:txBody>
      </p:sp>
      <p:sp>
        <p:nvSpPr>
          <p:cNvPr id="3" name="Subtitle 2">
            <a:extLst>
              <a:ext uri="{FF2B5EF4-FFF2-40B4-BE49-F238E27FC236}">
                <a16:creationId xmlns:a16="http://schemas.microsoft.com/office/drawing/2014/main" id="{C0826DC3-5C63-405C-B166-6C625A87BC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477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Promoting Inclusion &amp; Equity</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Develop our personal awareness and tools to recognize bias and inequity</a:t>
            </a:r>
          </a:p>
          <a:p>
            <a:pPr marL="340995" indent="-340995">
              <a:defRPr/>
            </a:pPr>
            <a:r>
              <a:rPr lang="en-US" altLang="en-US" sz="3200" dirty="0">
                <a:solidFill>
                  <a:srgbClr val="080046"/>
                </a:solidFill>
                <a:latin typeface="Georgia"/>
              </a:rPr>
              <a:t>Build individual and collective strategies to respond to discreet moments of bias</a:t>
            </a:r>
          </a:p>
          <a:p>
            <a:pPr marL="340995" indent="-340995">
              <a:defRPr/>
            </a:pPr>
            <a:r>
              <a:rPr lang="en-US" altLang="en-US" sz="3200" dirty="0">
                <a:solidFill>
                  <a:srgbClr val="080046"/>
                </a:solidFill>
                <a:latin typeface="Georgia"/>
              </a:rPr>
              <a:t>Create local and institutional practices to build capacity, create more fair-minded spaces</a:t>
            </a:r>
          </a:p>
          <a:p>
            <a:pPr marL="340995" indent="-340995">
              <a:defRPr/>
            </a:pPr>
            <a:endParaRPr lang="en-US" altLang="en-US" sz="3200" dirty="0">
              <a:solidFill>
                <a:srgbClr val="080046"/>
              </a:solidFill>
              <a:latin typeface="Georgia"/>
            </a:endParaRP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273992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idx="4294967295"/>
          </p:nvPr>
        </p:nvSpPr>
        <p:spPr>
          <a:xfrm>
            <a:off x="1714500" y="522288"/>
            <a:ext cx="9237662" cy="1143000"/>
          </a:xfrm>
          <a:prstGeom prst="rect">
            <a:avLst/>
          </a:prstGeom>
          <a:noFill/>
          <a:ln>
            <a:noFill/>
          </a:ln>
        </p:spPr>
        <p:txBody>
          <a:bodyPr spcFirstLastPara="1" vert="horz" wrap="square" lIns="91425" tIns="45700" rIns="91425" bIns="45700" rtlCol="0" anchor="t" anchorCtr="0">
            <a:noAutofit/>
          </a:bodyPr>
          <a:lstStyle/>
          <a:p>
            <a:pPr>
              <a:buClr>
                <a:srgbClr val="E84A27"/>
              </a:buClr>
            </a:pPr>
            <a:r>
              <a:rPr lang="en-US" b="1" dirty="0">
                <a:solidFill>
                  <a:srgbClr val="E84A27"/>
                </a:solidFill>
                <a:latin typeface="Georgia"/>
                <a:ea typeface="Georgia"/>
                <a:cs typeface="Georgia"/>
                <a:sym typeface="Georgia"/>
              </a:rPr>
              <a:t>Addressing Our Stereotypes</a:t>
            </a:r>
            <a:endParaRPr b="1" dirty="0">
              <a:solidFill>
                <a:srgbClr val="E84A27"/>
              </a:solidFill>
              <a:latin typeface="Georgia"/>
              <a:ea typeface="Georgia"/>
              <a:cs typeface="Georgia"/>
              <a:sym typeface="Georgia"/>
            </a:endParaRPr>
          </a:p>
        </p:txBody>
      </p:sp>
      <p:sp>
        <p:nvSpPr>
          <p:cNvPr id="288" name="Google Shape;288;p46"/>
          <p:cNvSpPr txBox="1">
            <a:spLocks noGrp="1"/>
          </p:cNvSpPr>
          <p:nvPr>
            <p:ph type="body" idx="4294967295"/>
          </p:nvPr>
        </p:nvSpPr>
        <p:spPr>
          <a:xfrm>
            <a:off x="1239837" y="1093788"/>
            <a:ext cx="9712325" cy="5008562"/>
          </a:xfrm>
          <a:prstGeom prst="rect">
            <a:avLst/>
          </a:prstGeom>
          <a:noFill/>
          <a:ln>
            <a:noFill/>
          </a:ln>
        </p:spPr>
        <p:txBody>
          <a:bodyPr spcFirstLastPara="1" vert="horz" wrap="square" lIns="91425" tIns="45700" rIns="91425" bIns="45700" rtlCol="0" anchor="t" anchorCtr="0">
            <a:noAutofit/>
          </a:bodyPr>
          <a:lstStyle/>
          <a:p>
            <a:pPr marL="914400" indent="-381000">
              <a:lnSpc>
                <a:spcPct val="150000"/>
              </a:lnSpc>
              <a:spcBef>
                <a:spcPts val="1200"/>
              </a:spcBef>
              <a:buClr>
                <a:srgbClr val="E84A27"/>
              </a:buClr>
              <a:buSzPts val="2400"/>
              <a:buChar char="●"/>
            </a:pPr>
            <a:r>
              <a:rPr lang="en-US" dirty="0">
                <a:latin typeface="Georgia" panose="02040502050405020303" pitchFamily="18" charset="0"/>
              </a:rPr>
              <a:t>Stereotype replacement</a:t>
            </a:r>
            <a:endParaRPr dirty="0">
              <a:latin typeface="Georgia" panose="02040502050405020303" pitchFamily="18" charset="0"/>
            </a:endParaRPr>
          </a:p>
          <a:p>
            <a:pPr marL="914400" indent="-381000">
              <a:lnSpc>
                <a:spcPct val="150000"/>
              </a:lnSpc>
              <a:spcBef>
                <a:spcPts val="0"/>
              </a:spcBef>
              <a:buClr>
                <a:srgbClr val="E84A27"/>
              </a:buClr>
              <a:buSzPts val="2400"/>
              <a:buChar char="●"/>
            </a:pPr>
            <a:r>
              <a:rPr lang="en-US" dirty="0">
                <a:latin typeface="Georgia" panose="02040502050405020303" pitchFamily="18" charset="0"/>
              </a:rPr>
              <a:t>Counter-stereotypic imagery</a:t>
            </a:r>
            <a:endParaRPr dirty="0">
              <a:latin typeface="Georgia" panose="02040502050405020303" pitchFamily="18" charset="0"/>
            </a:endParaRPr>
          </a:p>
          <a:p>
            <a:pPr marL="914400" indent="-381000">
              <a:lnSpc>
                <a:spcPct val="150000"/>
              </a:lnSpc>
              <a:spcBef>
                <a:spcPts val="0"/>
              </a:spcBef>
              <a:buClr>
                <a:srgbClr val="E84A27"/>
              </a:buClr>
              <a:buSzPts val="2400"/>
              <a:buChar char="●"/>
            </a:pPr>
            <a:r>
              <a:rPr lang="en-US" dirty="0">
                <a:latin typeface="Georgia" panose="02040502050405020303" pitchFamily="18" charset="0"/>
              </a:rPr>
              <a:t>Individuation</a:t>
            </a:r>
            <a:endParaRPr dirty="0">
              <a:latin typeface="Georgia" panose="02040502050405020303" pitchFamily="18" charset="0"/>
            </a:endParaRPr>
          </a:p>
          <a:p>
            <a:pPr marL="914400" indent="-381000">
              <a:lnSpc>
                <a:spcPct val="150000"/>
              </a:lnSpc>
              <a:spcBef>
                <a:spcPts val="0"/>
              </a:spcBef>
              <a:buClr>
                <a:srgbClr val="E84A27"/>
              </a:buClr>
              <a:buSzPts val="2400"/>
              <a:buChar char="●"/>
            </a:pPr>
            <a:r>
              <a:rPr lang="en-US" dirty="0">
                <a:latin typeface="Georgia" panose="02040502050405020303" pitchFamily="18" charset="0"/>
              </a:rPr>
              <a:t>Perspective Taking</a:t>
            </a:r>
            <a:endParaRPr dirty="0">
              <a:latin typeface="Georgia" panose="02040502050405020303" pitchFamily="18" charset="0"/>
            </a:endParaRPr>
          </a:p>
          <a:p>
            <a:pPr marL="914400" indent="-381000">
              <a:lnSpc>
                <a:spcPct val="150000"/>
              </a:lnSpc>
              <a:spcBef>
                <a:spcPts val="0"/>
              </a:spcBef>
              <a:buClr>
                <a:srgbClr val="E84A27"/>
              </a:buClr>
              <a:buSzPts val="2400"/>
              <a:buChar char="●"/>
            </a:pPr>
            <a:r>
              <a:rPr lang="en-US" dirty="0">
                <a:latin typeface="Georgia" panose="02040502050405020303" pitchFamily="18" charset="0"/>
              </a:rPr>
              <a:t>Increasing opportunities for contact</a:t>
            </a:r>
          </a:p>
          <a:p>
            <a:pPr marL="533400" indent="0" algn="r">
              <a:lnSpc>
                <a:spcPct val="150000"/>
              </a:lnSpc>
              <a:spcBef>
                <a:spcPts val="0"/>
              </a:spcBef>
              <a:buClr>
                <a:srgbClr val="E84A27"/>
              </a:buClr>
              <a:buSzPts val="2400"/>
              <a:buNone/>
            </a:pPr>
            <a:r>
              <a:rPr lang="en-US" dirty="0">
                <a:latin typeface="Georgia" panose="02040502050405020303" pitchFamily="18" charset="0"/>
              </a:rPr>
              <a:t>(Devine, et al., 2012) </a:t>
            </a:r>
          </a:p>
        </p:txBody>
      </p:sp>
    </p:spTree>
    <p:extLst>
      <p:ext uri="{BB962C8B-B14F-4D97-AF65-F5344CB8AC3E}">
        <p14:creationId xmlns:p14="http://schemas.microsoft.com/office/powerpoint/2010/main" val="27818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 calcmode="lin" valueType="num">
                                      <p:cBhvr additive="base">
                                        <p:cTn id="7" dur="500" fill="hold"/>
                                        <p:tgtEl>
                                          <p:spTgt spid="2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anim calcmode="lin" valueType="num">
                                      <p:cBhvr additive="base">
                                        <p:cTn id="11" dur="500" fill="hold"/>
                                        <p:tgtEl>
                                          <p:spTgt spid="28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anim calcmode="lin" valueType="num">
                                      <p:cBhvr additive="base">
                                        <p:cTn id="15" dur="500" fill="hold"/>
                                        <p:tgtEl>
                                          <p:spTgt spid="2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anim calcmode="lin" valueType="num">
                                      <p:cBhvr additive="base">
                                        <p:cTn id="19" dur="500" fill="hold"/>
                                        <p:tgtEl>
                                          <p:spTgt spid="2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anim calcmode="lin" valueType="num">
                                      <p:cBhvr additive="base">
                                        <p:cTn id="23" dur="500" fill="hold"/>
                                        <p:tgtEl>
                                          <p:spTgt spid="28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anim calcmode="lin" valueType="num">
                                      <p:cBhvr additive="base">
                                        <p:cTn id="27" dur="500" fill="hold"/>
                                        <p:tgtEl>
                                          <p:spTgt spid="28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idx="4294967295"/>
          </p:nvPr>
        </p:nvSpPr>
        <p:spPr>
          <a:xfrm>
            <a:off x="0" y="274638"/>
            <a:ext cx="8305800" cy="1143000"/>
          </a:xfrm>
          <a:prstGeom prst="rect">
            <a:avLst/>
          </a:prstGeom>
          <a:noFill/>
          <a:ln>
            <a:noFill/>
          </a:ln>
        </p:spPr>
        <p:txBody>
          <a:bodyPr spcFirstLastPara="1" vert="horz" wrap="square" lIns="91425" tIns="45700" rIns="91425" bIns="45700" rtlCol="0" anchor="t" anchorCtr="0">
            <a:noAutofit/>
          </a:bodyPr>
          <a:lstStyle/>
          <a:p>
            <a:pPr algn="ctr">
              <a:spcBef>
                <a:spcPts val="0"/>
              </a:spcBef>
              <a:buClr>
                <a:srgbClr val="E84A27"/>
              </a:buClr>
              <a:buSzPts val="4400"/>
            </a:pPr>
            <a:r>
              <a:rPr lang="en-US" b="1" dirty="0">
                <a:solidFill>
                  <a:srgbClr val="E84A27"/>
                </a:solidFill>
                <a:latin typeface="Georgia"/>
                <a:ea typeface="Georgia"/>
                <a:cs typeface="Georgia"/>
                <a:sym typeface="Georgia"/>
              </a:rPr>
              <a:t>Land Acknowledgment</a:t>
            </a:r>
            <a:endParaRPr b="1" dirty="0">
              <a:solidFill>
                <a:srgbClr val="E84A27"/>
              </a:solidFill>
              <a:latin typeface="Georgia"/>
              <a:ea typeface="Georgia"/>
              <a:cs typeface="Georgia"/>
              <a:sym typeface="Georgia"/>
            </a:endParaRPr>
          </a:p>
        </p:txBody>
      </p:sp>
      <p:sp>
        <p:nvSpPr>
          <p:cNvPr id="176" name="Google Shape;176;p28"/>
          <p:cNvSpPr txBox="1"/>
          <p:nvPr/>
        </p:nvSpPr>
        <p:spPr>
          <a:xfrm>
            <a:off x="733383" y="1041010"/>
            <a:ext cx="6347359" cy="4526100"/>
          </a:xfrm>
          <a:prstGeom prst="rect">
            <a:avLst/>
          </a:prstGeom>
          <a:noFill/>
          <a:ln>
            <a:noFill/>
          </a:ln>
        </p:spPr>
        <p:txBody>
          <a:bodyPr spcFirstLastPara="1" wrap="square" lIns="91425" tIns="45700" rIns="91425" bIns="45700" anchor="t" anchorCtr="0">
            <a:noAutofit/>
          </a:bodyPr>
          <a:lstStyle/>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We are on the lands of the Peoria, Kaskaskia, </a:t>
            </a:r>
            <a:r>
              <a:rPr lang="en-US" sz="2700" dirty="0" err="1">
                <a:solidFill>
                  <a:schemeClr val="dk1"/>
                </a:solidFill>
                <a:latin typeface="Georgia" panose="02040502050405020303" pitchFamily="18" charset="0"/>
                <a:ea typeface="Trebuchet MS"/>
                <a:cs typeface="Calibri" panose="020F0502020204030204" pitchFamily="34" charset="0"/>
                <a:sym typeface="Trebuchet MS"/>
              </a:rPr>
              <a:t>Piankashaw</a:t>
            </a:r>
            <a:r>
              <a:rPr lang="en-US" sz="2700" dirty="0">
                <a:solidFill>
                  <a:schemeClr val="dk1"/>
                </a:solidFill>
                <a:latin typeface="Georgia" panose="02040502050405020303" pitchFamily="18" charset="0"/>
                <a:ea typeface="Trebuchet MS"/>
                <a:cs typeface="Calibri" panose="020F0502020204030204" pitchFamily="34" charset="0"/>
                <a:sym typeface="Trebuchet MS"/>
              </a:rPr>
              <a:t>, Wea, Miami, </a:t>
            </a:r>
            <a:r>
              <a:rPr lang="en-US" sz="2700" dirty="0" err="1">
                <a:solidFill>
                  <a:schemeClr val="dk1"/>
                </a:solidFill>
                <a:latin typeface="Georgia" panose="02040502050405020303" pitchFamily="18" charset="0"/>
                <a:ea typeface="Trebuchet MS"/>
                <a:cs typeface="Calibri" panose="020F0502020204030204" pitchFamily="34" charset="0"/>
                <a:sym typeface="Trebuchet MS"/>
              </a:rPr>
              <a:t>Mascoutin</a:t>
            </a:r>
            <a:r>
              <a:rPr lang="en-US" sz="2700" dirty="0">
                <a:solidFill>
                  <a:schemeClr val="dk1"/>
                </a:solidFill>
                <a:latin typeface="Georgia" panose="02040502050405020303" pitchFamily="18" charset="0"/>
                <a:ea typeface="Trebuchet MS"/>
                <a:cs typeface="Calibri" panose="020F0502020204030204" pitchFamily="34" charset="0"/>
                <a:sym typeface="Trebuchet MS"/>
              </a:rPr>
              <a:t>, Odawa, Sauk, </a:t>
            </a:r>
            <a:r>
              <a:rPr lang="en-US" sz="2700" dirty="0" err="1">
                <a:solidFill>
                  <a:schemeClr val="dk1"/>
                </a:solidFill>
                <a:latin typeface="Georgia" panose="02040502050405020303" pitchFamily="18" charset="0"/>
                <a:ea typeface="Trebuchet MS"/>
                <a:cs typeface="Calibri" panose="020F0502020204030204" pitchFamily="34" charset="0"/>
                <a:sym typeface="Trebuchet MS"/>
              </a:rPr>
              <a:t>Mesquaki</a:t>
            </a:r>
            <a:r>
              <a:rPr lang="en-US" sz="2700" dirty="0">
                <a:solidFill>
                  <a:schemeClr val="dk1"/>
                </a:solidFill>
                <a:latin typeface="Georgia" panose="02040502050405020303" pitchFamily="18" charset="0"/>
                <a:ea typeface="Trebuchet MS"/>
                <a:cs typeface="Calibri" panose="020F0502020204030204" pitchFamily="34" charset="0"/>
                <a:sym typeface="Trebuchet MS"/>
              </a:rPr>
              <a:t>, Kickapoo, Potawatomi, Ojibwe, and Chickasaw Nations. </a:t>
            </a:r>
          </a:p>
          <a:p>
            <a:pPr marL="76200">
              <a:buClr>
                <a:schemeClr val="dk1"/>
              </a:buClr>
              <a:buSzPts val="2400"/>
            </a:pPr>
            <a:endParaRPr lang="en-US" sz="2700" dirty="0">
              <a:solidFill>
                <a:schemeClr val="dk1"/>
              </a:solidFill>
              <a:latin typeface="Georgia" panose="02040502050405020303" pitchFamily="18" charset="0"/>
              <a:ea typeface="Trebuchet MS"/>
              <a:cs typeface="Calibri" panose="020F0502020204030204" pitchFamily="34" charset="0"/>
              <a:sym typeface="Trebuchet MS"/>
            </a:endParaRPr>
          </a:p>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These lands were the traditional territory of these Native Nations prior to their forced removal; these lands continue to carry the stories of these Nations and their struggles for survival and identity.</a:t>
            </a:r>
          </a:p>
        </p:txBody>
      </p:sp>
      <p:pic>
        <p:nvPicPr>
          <p:cNvPr id="1026" name="Picture 2" descr="Robert Fitterman | Jacket2">
            <a:extLst>
              <a:ext uri="{FF2B5EF4-FFF2-40B4-BE49-F238E27FC236}">
                <a16:creationId xmlns:a16="http://schemas.microsoft.com/office/drawing/2014/main" id="{AB7C7827-5741-4876-A5D5-6CF21C6B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15" y="1116343"/>
            <a:ext cx="4011978" cy="3008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E29AE0-6331-44B9-A0EE-3B4845524C71}"/>
              </a:ext>
            </a:extLst>
          </p:cNvPr>
          <p:cNvSpPr txBox="1"/>
          <p:nvPr/>
        </p:nvSpPr>
        <p:spPr>
          <a:xfrm>
            <a:off x="7264873" y="4125326"/>
            <a:ext cx="3229099"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Pictured: </a:t>
            </a:r>
            <a:r>
              <a:rPr lang="en-US" i="1" dirty="0">
                <a:latin typeface="Calibri" panose="020F0502020204030204" pitchFamily="34" charset="0"/>
                <a:cs typeface="Calibri" panose="020F0502020204030204" pitchFamily="34" charset="0"/>
              </a:rPr>
              <a:t>Beyond the Chief</a:t>
            </a:r>
            <a:r>
              <a:rPr lang="en-US" dirty="0">
                <a:latin typeface="Calibri" panose="020F0502020204030204" pitchFamily="34" charset="0"/>
                <a:cs typeface="Calibri" panose="020F0502020204030204" pitchFamily="34" charset="0"/>
              </a:rPr>
              <a:t> exhibit by Hock E Aye Vi Edgar Heap of Birds</a:t>
            </a:r>
          </a:p>
        </p:txBody>
      </p:sp>
    </p:spTree>
    <p:extLst>
      <p:ext uri="{BB962C8B-B14F-4D97-AF65-F5344CB8AC3E}">
        <p14:creationId xmlns:p14="http://schemas.microsoft.com/office/powerpoint/2010/main" val="416314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idx="4294967295"/>
          </p:nvPr>
        </p:nvSpPr>
        <p:spPr>
          <a:xfrm>
            <a:off x="1281363" y="522288"/>
            <a:ext cx="8305800" cy="1143000"/>
          </a:xfrm>
          <a:prstGeom prst="rect">
            <a:avLst/>
          </a:prstGeom>
          <a:noFill/>
          <a:ln>
            <a:noFill/>
          </a:ln>
        </p:spPr>
        <p:txBody>
          <a:bodyPr spcFirstLastPara="1" vert="horz" wrap="square" lIns="91425" tIns="45700" rIns="91425" bIns="45700" rtlCol="0" anchor="t" anchorCtr="0">
            <a:noAutofit/>
          </a:bodyPr>
          <a:lstStyle/>
          <a:p>
            <a:pPr>
              <a:buClr>
                <a:srgbClr val="E84A27"/>
              </a:buClr>
            </a:pPr>
            <a:r>
              <a:rPr lang="en-US" b="1" dirty="0">
                <a:solidFill>
                  <a:srgbClr val="E84A27"/>
                </a:solidFill>
                <a:latin typeface="Georgia"/>
                <a:ea typeface="Georgia"/>
                <a:cs typeface="Georgia"/>
                <a:sym typeface="Georgia"/>
              </a:rPr>
              <a:t>Educating Ourselves</a:t>
            </a:r>
            <a:endParaRPr b="1" dirty="0">
              <a:solidFill>
                <a:srgbClr val="E84A27"/>
              </a:solidFill>
              <a:latin typeface="Georgia"/>
              <a:ea typeface="Georgia"/>
              <a:cs typeface="Georgia"/>
              <a:sym typeface="Georgia"/>
            </a:endParaRPr>
          </a:p>
        </p:txBody>
      </p:sp>
      <p:sp>
        <p:nvSpPr>
          <p:cNvPr id="288" name="Google Shape;288;p46"/>
          <p:cNvSpPr txBox="1">
            <a:spLocks noGrp="1"/>
          </p:cNvSpPr>
          <p:nvPr>
            <p:ph type="body" idx="4294967295"/>
          </p:nvPr>
        </p:nvSpPr>
        <p:spPr>
          <a:xfrm>
            <a:off x="849980" y="1327150"/>
            <a:ext cx="9712325" cy="5008562"/>
          </a:xfrm>
          <a:prstGeom prst="rect">
            <a:avLst/>
          </a:prstGeom>
          <a:noFill/>
          <a:ln>
            <a:noFill/>
          </a:ln>
        </p:spPr>
        <p:txBody>
          <a:bodyPr spcFirstLastPara="1" vert="horz" wrap="square" lIns="91425" tIns="45700" rIns="91425" bIns="45700" rtlCol="0" anchor="t" anchorCtr="0">
            <a:noAutofit/>
          </a:bodyPr>
          <a:lstStyle/>
          <a:p>
            <a:pPr marL="914400" indent="-381000">
              <a:lnSpc>
                <a:spcPct val="100000"/>
              </a:lnSpc>
              <a:spcBef>
                <a:spcPts val="1200"/>
              </a:spcBef>
              <a:buClr>
                <a:srgbClr val="E84A27"/>
              </a:buClr>
              <a:buSzPts val="2400"/>
              <a:buChar char="●"/>
            </a:pPr>
            <a:r>
              <a:rPr lang="en-US" dirty="0">
                <a:latin typeface="Georgia" panose="02040502050405020303" pitchFamily="18" charset="0"/>
              </a:rPr>
              <a:t>Read and listen to underrepresented voices from your field</a:t>
            </a:r>
          </a:p>
          <a:p>
            <a:pPr marL="914400" indent="-381000">
              <a:lnSpc>
                <a:spcPct val="100000"/>
              </a:lnSpc>
              <a:spcBef>
                <a:spcPts val="1200"/>
              </a:spcBef>
              <a:buClr>
                <a:srgbClr val="E84A27"/>
              </a:buClr>
              <a:buSzPts val="2400"/>
              <a:buChar char="●"/>
            </a:pPr>
            <a:r>
              <a:rPr lang="en-US" dirty="0">
                <a:latin typeface="Georgia" panose="02040502050405020303" pitchFamily="18" charset="0"/>
              </a:rPr>
              <a:t>Attend educational opportunities to learn ways to apply this as researchers, advisors, instructors, and community members </a:t>
            </a:r>
          </a:p>
          <a:p>
            <a:pPr marL="914400" indent="-381000">
              <a:lnSpc>
                <a:spcPct val="100000"/>
              </a:lnSpc>
              <a:spcBef>
                <a:spcPts val="1200"/>
              </a:spcBef>
              <a:buClr>
                <a:srgbClr val="E84A27"/>
              </a:buClr>
              <a:buSzPts val="2400"/>
              <a:buChar char="●"/>
            </a:pPr>
            <a:r>
              <a:rPr lang="en-US" dirty="0">
                <a:latin typeface="Georgia" panose="02040502050405020303" pitchFamily="18" charset="0"/>
              </a:rPr>
              <a:t>Engage in dialogue with one another</a:t>
            </a:r>
          </a:p>
        </p:txBody>
      </p:sp>
    </p:spTree>
    <p:extLst>
      <p:ext uri="{BB962C8B-B14F-4D97-AF65-F5344CB8AC3E}">
        <p14:creationId xmlns:p14="http://schemas.microsoft.com/office/powerpoint/2010/main" val="38757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 calcmode="lin" valueType="num">
                                      <p:cBhvr additive="base">
                                        <p:cTn id="7" dur="500" fill="hold"/>
                                        <p:tgtEl>
                                          <p:spTgt spid="2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anim calcmode="lin" valueType="num">
                                      <p:cBhvr additive="base">
                                        <p:cTn id="11" dur="500" fill="hold"/>
                                        <p:tgtEl>
                                          <p:spTgt spid="28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anim calcmode="lin" valueType="num">
                                      <p:cBhvr additive="base">
                                        <p:cTn id="15" dur="500" fill="hold"/>
                                        <p:tgtEl>
                                          <p:spTgt spid="2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Understanding Our Implicit Assumptions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0688"/>
            <a:ext cx="10772351"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E84A27"/>
              </a:buClr>
              <a:buSzPts val="1200"/>
              <a:buFont typeface="Noto Sans Symbols"/>
              <a:buChar char="◆"/>
            </a:pPr>
            <a:r>
              <a:rPr lang="en-US" sz="3200" dirty="0">
                <a:solidFill>
                  <a:schemeClr val="dk1"/>
                </a:solidFill>
                <a:latin typeface="Georgia" panose="02040502050405020303" pitchFamily="18" charset="0"/>
                <a:ea typeface="Trebuchet MS"/>
                <a:cs typeface="Trebuchet MS"/>
                <a:sym typeface="Trebuchet MS"/>
              </a:rPr>
              <a:t>Example screen from Harvard’s Implicit Assumption Test (implicit.harvard.edu)</a:t>
            </a:r>
          </a:p>
        </p:txBody>
      </p:sp>
      <p:pic>
        <p:nvPicPr>
          <p:cNvPr id="6" name="Picture 5">
            <a:extLst>
              <a:ext uri="{FF2B5EF4-FFF2-40B4-BE49-F238E27FC236}">
                <a16:creationId xmlns:a16="http://schemas.microsoft.com/office/drawing/2014/main" id="{3148AC5E-DE44-472C-9C67-FA223A38E0C6}"/>
              </a:ext>
            </a:extLst>
          </p:cNvPr>
          <p:cNvPicPr>
            <a:picLocks noChangeAspect="1"/>
          </p:cNvPicPr>
          <p:nvPr/>
        </p:nvPicPr>
        <p:blipFill rotWithShape="1">
          <a:blip r:embed="rId2">
            <a:extLst>
              <a:ext uri="{28A0092B-C50C-407E-A947-70E740481C1C}">
                <a14:useLocalDpi xmlns:a14="http://schemas.microsoft.com/office/drawing/2010/main" val="0"/>
              </a:ext>
            </a:extLst>
          </a:blip>
          <a:srcRect b="23715"/>
          <a:stretch/>
        </p:blipFill>
        <p:spPr>
          <a:xfrm>
            <a:off x="2318284" y="2594768"/>
            <a:ext cx="7555432" cy="3433419"/>
          </a:xfrm>
          <a:prstGeom prst="rect">
            <a:avLst/>
          </a:prstGeom>
        </p:spPr>
      </p:pic>
    </p:spTree>
    <p:extLst>
      <p:ext uri="{BB962C8B-B14F-4D97-AF65-F5344CB8AC3E}">
        <p14:creationId xmlns:p14="http://schemas.microsoft.com/office/powerpoint/2010/main" val="229451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idx="4294967295"/>
          </p:nvPr>
        </p:nvSpPr>
        <p:spPr>
          <a:xfrm>
            <a:off x="1257300" y="617538"/>
            <a:ext cx="8305800" cy="1143000"/>
          </a:xfrm>
          <a:prstGeom prst="rect">
            <a:avLst/>
          </a:prstGeom>
          <a:noFill/>
          <a:ln>
            <a:noFill/>
          </a:ln>
        </p:spPr>
        <p:txBody>
          <a:bodyPr spcFirstLastPara="1" vert="horz" wrap="square" lIns="91425" tIns="45700" rIns="91425" bIns="45700" rtlCol="0" anchor="t" anchorCtr="0">
            <a:noAutofit/>
          </a:bodyPr>
          <a:lstStyle/>
          <a:p>
            <a:pPr algn="l">
              <a:buClr>
                <a:srgbClr val="E84A27"/>
              </a:buClr>
            </a:pPr>
            <a:r>
              <a:rPr lang="en-US" b="1" dirty="0">
                <a:solidFill>
                  <a:srgbClr val="E84A27"/>
                </a:solidFill>
                <a:latin typeface="Georgia"/>
                <a:ea typeface="Georgia"/>
                <a:cs typeface="Georgia"/>
                <a:sym typeface="Georgia"/>
              </a:rPr>
              <a:t>Intervention Strategies</a:t>
            </a:r>
            <a:endParaRPr b="1" dirty="0">
              <a:solidFill>
                <a:srgbClr val="E84A27"/>
              </a:solidFill>
              <a:latin typeface="Georgia"/>
              <a:ea typeface="Georgia"/>
              <a:cs typeface="Georgia"/>
              <a:sym typeface="Georgia"/>
            </a:endParaRPr>
          </a:p>
        </p:txBody>
      </p:sp>
      <p:sp>
        <p:nvSpPr>
          <p:cNvPr id="294" name="Google Shape;294;p47"/>
          <p:cNvSpPr txBox="1">
            <a:spLocks noGrp="1"/>
          </p:cNvSpPr>
          <p:nvPr>
            <p:ph type="body" idx="4294967295"/>
          </p:nvPr>
        </p:nvSpPr>
        <p:spPr>
          <a:xfrm>
            <a:off x="747712" y="1412875"/>
            <a:ext cx="10696575" cy="4281488"/>
          </a:xfrm>
          <a:prstGeom prst="rect">
            <a:avLst/>
          </a:prstGeom>
          <a:noFill/>
          <a:ln>
            <a:noFill/>
          </a:ln>
        </p:spPr>
        <p:txBody>
          <a:bodyPr spcFirstLastPara="1" vert="horz" wrap="square" lIns="91425" tIns="45700" rIns="91425" bIns="45700" rtlCol="0" anchor="t" anchorCtr="0">
            <a:noAutofit/>
          </a:bodyPr>
          <a:lstStyle/>
          <a:p>
            <a:pPr marL="914400" indent="-381000">
              <a:lnSpc>
                <a:spcPct val="100000"/>
              </a:lnSpc>
              <a:spcBef>
                <a:spcPts val="0"/>
              </a:spcBef>
              <a:buClr>
                <a:srgbClr val="E84A27"/>
              </a:buClr>
              <a:buSzPts val="2400"/>
              <a:buChar char="●"/>
            </a:pPr>
            <a:r>
              <a:rPr lang="en-US" dirty="0">
                <a:solidFill>
                  <a:srgbClr val="000000"/>
                </a:solidFill>
                <a:latin typeface="Georgia" panose="02040502050405020303" pitchFamily="18" charset="0"/>
              </a:rPr>
              <a:t>Have the conversation</a:t>
            </a:r>
          </a:p>
          <a:p>
            <a:pPr marL="914400" indent="-381000">
              <a:lnSpc>
                <a:spcPct val="100000"/>
              </a:lnSpc>
              <a:spcBef>
                <a:spcPts val="0"/>
              </a:spcBef>
              <a:buClr>
                <a:srgbClr val="E84A27"/>
              </a:buClr>
              <a:buSzPts val="2400"/>
              <a:buChar char="●"/>
            </a:pPr>
            <a:r>
              <a:rPr lang="en-US" dirty="0">
                <a:solidFill>
                  <a:srgbClr val="000000"/>
                </a:solidFill>
                <a:latin typeface="Georgia" panose="02040502050405020303" pitchFamily="18" charset="0"/>
              </a:rPr>
              <a:t>Focus on impact of bias/behavior, rather than individual’s character</a:t>
            </a:r>
            <a:endParaRPr dirty="0">
              <a:solidFill>
                <a:srgbClr val="000000"/>
              </a:solidFill>
              <a:latin typeface="Georgia" panose="02040502050405020303" pitchFamily="18" charset="0"/>
            </a:endParaRPr>
          </a:p>
          <a:p>
            <a:pPr marL="914400" indent="-381000">
              <a:lnSpc>
                <a:spcPct val="100000"/>
              </a:lnSpc>
              <a:spcBef>
                <a:spcPts val="0"/>
              </a:spcBef>
              <a:buClr>
                <a:srgbClr val="E84A27"/>
              </a:buClr>
              <a:buSzPts val="2400"/>
              <a:buChar char="●"/>
            </a:pPr>
            <a:r>
              <a:rPr lang="en-US" dirty="0">
                <a:solidFill>
                  <a:srgbClr val="000000"/>
                </a:solidFill>
                <a:latin typeface="Georgia" panose="02040502050405020303" pitchFamily="18" charset="0"/>
              </a:rPr>
              <a:t>Engage with humility</a:t>
            </a:r>
          </a:p>
          <a:p>
            <a:pPr marL="914400" indent="-381000">
              <a:lnSpc>
                <a:spcPct val="100000"/>
              </a:lnSpc>
              <a:spcBef>
                <a:spcPts val="0"/>
              </a:spcBef>
              <a:buClr>
                <a:srgbClr val="E84A27"/>
              </a:buClr>
              <a:buSzPts val="2400"/>
              <a:buChar char="●"/>
            </a:pPr>
            <a:r>
              <a:rPr lang="en-US" dirty="0">
                <a:solidFill>
                  <a:srgbClr val="000000"/>
                </a:solidFill>
                <a:latin typeface="Georgia" panose="02040502050405020303" pitchFamily="18" charset="0"/>
              </a:rPr>
              <a:t>Utilize the group norms, values, purpose to frame conversation</a:t>
            </a:r>
          </a:p>
          <a:p>
            <a:pPr marL="914400" indent="-381000">
              <a:lnSpc>
                <a:spcPct val="100000"/>
              </a:lnSpc>
              <a:spcBef>
                <a:spcPts val="0"/>
              </a:spcBef>
              <a:buClr>
                <a:srgbClr val="E84A27"/>
              </a:buClr>
              <a:buSzPts val="2400"/>
              <a:buChar char="●"/>
            </a:pPr>
            <a:r>
              <a:rPr lang="en-US" dirty="0">
                <a:solidFill>
                  <a:srgbClr val="000000"/>
                </a:solidFill>
                <a:latin typeface="Georgia" panose="02040502050405020303" pitchFamily="18" charset="0"/>
              </a:rPr>
              <a:t>Acknowledge then move on</a:t>
            </a:r>
            <a:endParaRPr sz="3200" dirty="0">
              <a:solidFill>
                <a:srgbClr val="000000"/>
              </a:solidFill>
              <a:latin typeface="Georgia" panose="02040502050405020303" pitchFamily="18" charset="0"/>
            </a:endParaRPr>
          </a:p>
          <a:p>
            <a:pPr marL="914400" indent="-381000">
              <a:lnSpc>
                <a:spcPct val="100000"/>
              </a:lnSpc>
              <a:spcBef>
                <a:spcPts val="0"/>
              </a:spcBef>
              <a:buClr>
                <a:srgbClr val="E84A27"/>
              </a:buClr>
              <a:buSzPts val="2400"/>
              <a:buChar char="●"/>
            </a:pPr>
            <a:r>
              <a:rPr lang="en-US" dirty="0">
                <a:solidFill>
                  <a:srgbClr val="000000"/>
                </a:solidFill>
                <a:latin typeface="Georgia" panose="02040502050405020303" pitchFamily="18" charset="0"/>
              </a:rPr>
              <a:t>Learn about &amp; offer resources</a:t>
            </a:r>
            <a:endParaRPr sz="3200" dirty="0">
              <a:solidFill>
                <a:srgbClr val="000000"/>
              </a:solidFill>
              <a:latin typeface="Georgia" panose="02040502050405020303" pitchFamily="18" charset="0"/>
            </a:endParaRPr>
          </a:p>
          <a:p>
            <a:pPr marL="914400" indent="0">
              <a:lnSpc>
                <a:spcPct val="150000"/>
              </a:lnSpc>
              <a:spcBef>
                <a:spcPts val="1200"/>
              </a:spcBef>
              <a:buNone/>
            </a:pPr>
            <a:endParaRPr sz="2400" dirty="0">
              <a:solidFill>
                <a:srgbClr val="E84A27"/>
              </a:solidFill>
            </a:endParaRPr>
          </a:p>
        </p:txBody>
      </p:sp>
    </p:spTree>
    <p:extLst>
      <p:ext uri="{BB962C8B-B14F-4D97-AF65-F5344CB8AC3E}">
        <p14:creationId xmlns:p14="http://schemas.microsoft.com/office/powerpoint/2010/main" val="28464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 calcmode="lin" valueType="num">
                                      <p:cBhvr additive="base">
                                        <p:cTn id="7" dur="500" fill="hold"/>
                                        <p:tgtEl>
                                          <p:spTgt spid="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anim calcmode="lin" valueType="num">
                                      <p:cBhvr additive="base">
                                        <p:cTn id="11" dur="500" fill="hold"/>
                                        <p:tgtEl>
                                          <p:spTgt spid="29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anim calcmode="lin" valueType="num">
                                      <p:cBhvr additive="base">
                                        <p:cTn id="15" dur="500" fill="hold"/>
                                        <p:tgtEl>
                                          <p:spTgt spid="29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4">
                                            <p:txEl>
                                              <p:pRg st="3" end="3"/>
                                            </p:txEl>
                                          </p:spTgt>
                                        </p:tgtEl>
                                        <p:attrNameLst>
                                          <p:attrName>style.visibility</p:attrName>
                                        </p:attrNameLst>
                                      </p:cBhvr>
                                      <p:to>
                                        <p:strVal val="visible"/>
                                      </p:to>
                                    </p:set>
                                    <p:anim calcmode="lin" valueType="num">
                                      <p:cBhvr additive="base">
                                        <p:cTn id="19" dur="500" fill="hold"/>
                                        <p:tgtEl>
                                          <p:spTgt spid="2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4">
                                            <p:txEl>
                                              <p:pRg st="4" end="4"/>
                                            </p:txEl>
                                          </p:spTgt>
                                        </p:tgtEl>
                                        <p:attrNameLst>
                                          <p:attrName>style.visibility</p:attrName>
                                        </p:attrNameLst>
                                      </p:cBhvr>
                                      <p:to>
                                        <p:strVal val="visible"/>
                                      </p:to>
                                    </p:set>
                                    <p:anim calcmode="lin" valueType="num">
                                      <p:cBhvr additive="base">
                                        <p:cTn id="23" dur="500" fill="hold"/>
                                        <p:tgtEl>
                                          <p:spTgt spid="29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4">
                                            <p:txEl>
                                              <p:pRg st="5" end="5"/>
                                            </p:txEl>
                                          </p:spTgt>
                                        </p:tgtEl>
                                        <p:attrNameLst>
                                          <p:attrName>style.visibility</p:attrName>
                                        </p:attrNameLst>
                                      </p:cBhvr>
                                      <p:to>
                                        <p:strVal val="visible"/>
                                      </p:to>
                                    </p:set>
                                    <p:anim calcmode="lin" valueType="num">
                                      <p:cBhvr additive="base">
                                        <p:cTn id="27" dur="500" fill="hold"/>
                                        <p:tgtEl>
                                          <p:spTgt spid="29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 person, person, indoor&#10;&#10;Description automatically generated">
            <a:extLst>
              <a:ext uri="{FF2B5EF4-FFF2-40B4-BE49-F238E27FC236}">
                <a16:creationId xmlns:a16="http://schemas.microsoft.com/office/drawing/2014/main" id="{5AA1DB65-E2ED-4A13-9480-D239F407AF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04670" y="1622424"/>
            <a:ext cx="2779330" cy="3474163"/>
          </a:xfrm>
          <a:prstGeom prst="rect">
            <a:avLst/>
          </a:prstGeom>
        </p:spPr>
      </p:pic>
      <p:sp>
        <p:nvSpPr>
          <p:cNvPr id="6" name="TextBox 5">
            <a:extLst>
              <a:ext uri="{FF2B5EF4-FFF2-40B4-BE49-F238E27FC236}">
                <a16:creationId xmlns:a16="http://schemas.microsoft.com/office/drawing/2014/main" id="{0EFA323C-3389-4CE2-AFE3-CF0E39F563FA}"/>
              </a:ext>
            </a:extLst>
          </p:cNvPr>
          <p:cNvSpPr txBox="1"/>
          <p:nvPr/>
        </p:nvSpPr>
        <p:spPr>
          <a:xfrm>
            <a:off x="8904670" y="5116707"/>
            <a:ext cx="2347530" cy="369332"/>
          </a:xfrm>
          <a:prstGeom prst="rect">
            <a:avLst/>
          </a:prstGeom>
          <a:noFill/>
        </p:spPr>
        <p:txBody>
          <a:bodyPr wrap="square" rtlCol="0">
            <a:spAutoFit/>
          </a:bodyPr>
          <a:lstStyle/>
          <a:p>
            <a:r>
              <a:rPr lang="en-US" sz="900" dirty="0">
                <a:hlinkClick r:id="rId4" tooltip="http://www.franklinmatters.org/2014/09/ford-hall-forum-fall-2014-programs-are.html"/>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2" name="Title 1"/>
          <p:cNvSpPr>
            <a:spLocks noGrp="1"/>
          </p:cNvSpPr>
          <p:nvPr>
            <p:ph type="title"/>
          </p:nvPr>
        </p:nvSpPr>
        <p:spPr/>
        <p:txBody>
          <a:bodyPr/>
          <a:lstStyle/>
          <a:p>
            <a:r>
              <a:rPr lang="en-US" dirty="0"/>
              <a:t>Focus on the Behavior</a:t>
            </a:r>
          </a:p>
        </p:txBody>
      </p:sp>
      <p:sp>
        <p:nvSpPr>
          <p:cNvPr id="3" name="Content Placeholder 2"/>
          <p:cNvSpPr>
            <a:spLocks noGrp="1"/>
          </p:cNvSpPr>
          <p:nvPr>
            <p:ph idx="1"/>
          </p:nvPr>
        </p:nvSpPr>
        <p:spPr>
          <a:xfrm>
            <a:off x="508000" y="1231900"/>
            <a:ext cx="8204200" cy="4894265"/>
          </a:xfrm>
        </p:spPr>
        <p:txBody>
          <a:bodyPr>
            <a:normAutofit/>
          </a:bodyPr>
          <a:lstStyle/>
          <a:p>
            <a:pPr marL="0" indent="0">
              <a:lnSpc>
                <a:spcPct val="100000"/>
              </a:lnSpc>
              <a:spcBef>
                <a:spcPts val="0"/>
              </a:spcBef>
              <a:spcAft>
                <a:spcPts val="1200"/>
              </a:spcAft>
              <a:buNone/>
            </a:pPr>
            <a:r>
              <a:rPr lang="en-US" sz="2500" dirty="0">
                <a:latin typeface="Georgia" panose="02040502050405020303" pitchFamily="18" charset="0"/>
              </a:rPr>
              <a:t>When somebody picks my pocket, I’m not going to be chasing them down so I can figure out whether he feels like he’s a thief deep down in his heart. I’m going to be chasing him down so I can get my wallet back. I don’t care what he is, but I need to hold him accountable for what he did.</a:t>
            </a:r>
          </a:p>
          <a:p>
            <a:pPr marL="0" indent="0">
              <a:lnSpc>
                <a:spcPct val="100000"/>
              </a:lnSpc>
              <a:spcBef>
                <a:spcPts val="0"/>
              </a:spcBef>
              <a:spcAft>
                <a:spcPts val="1200"/>
              </a:spcAft>
              <a:buNone/>
            </a:pPr>
            <a:r>
              <a:rPr lang="en-US" sz="2500" dirty="0">
                <a:latin typeface="Georgia" panose="02040502050405020303" pitchFamily="18" charset="0"/>
              </a:rPr>
              <a:t>That’s how we need to approach these conversations about race. Treat them like they took your wallet and focus on the part that matters, holding each person accountable for the impact of their words and actions. </a:t>
            </a:r>
          </a:p>
          <a:p>
            <a:pPr marL="0" indent="0" algn="r">
              <a:lnSpc>
                <a:spcPct val="100000"/>
              </a:lnSpc>
              <a:spcBef>
                <a:spcPts val="0"/>
              </a:spcBef>
              <a:spcAft>
                <a:spcPts val="1200"/>
              </a:spcAft>
              <a:buNone/>
            </a:pPr>
            <a:r>
              <a:rPr lang="en-US" sz="2500" dirty="0">
                <a:latin typeface="Georgia" panose="02040502050405020303" pitchFamily="18" charset="0"/>
              </a:rPr>
              <a:t>- Jay Smooth</a:t>
            </a:r>
          </a:p>
        </p:txBody>
      </p:sp>
    </p:spTree>
    <p:extLst>
      <p:ext uri="{BB962C8B-B14F-4D97-AF65-F5344CB8AC3E}">
        <p14:creationId xmlns:p14="http://schemas.microsoft.com/office/powerpoint/2010/main" val="353105467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idx="4294967295"/>
          </p:nvPr>
        </p:nvSpPr>
        <p:spPr>
          <a:xfrm>
            <a:off x="444500" y="546100"/>
            <a:ext cx="8305800" cy="1143000"/>
          </a:xfrm>
          <a:prstGeom prst="rect">
            <a:avLst/>
          </a:prstGeom>
          <a:noFill/>
          <a:ln>
            <a:noFill/>
          </a:ln>
        </p:spPr>
        <p:txBody>
          <a:bodyPr spcFirstLastPara="1" vert="horz" wrap="square" lIns="91425" tIns="45700" rIns="91425" bIns="45700" rtlCol="0" anchor="t" anchorCtr="0">
            <a:noAutofit/>
          </a:bodyPr>
          <a:lstStyle/>
          <a:p>
            <a:pPr>
              <a:buClr>
                <a:srgbClr val="E84A27"/>
              </a:buClr>
            </a:pPr>
            <a:r>
              <a:rPr lang="en-US" dirty="0">
                <a:latin typeface="Georgia"/>
                <a:ea typeface="Georgia"/>
                <a:cs typeface="Georgia"/>
                <a:sym typeface="Georgia"/>
              </a:rPr>
              <a:t>Responding to Bias in Organizations</a:t>
            </a:r>
            <a:endParaRPr b="1" dirty="0">
              <a:solidFill>
                <a:srgbClr val="E84A27"/>
              </a:solidFill>
              <a:latin typeface="Georgia"/>
              <a:ea typeface="Georgia"/>
              <a:cs typeface="Georgia"/>
              <a:sym typeface="Georgia"/>
            </a:endParaRPr>
          </a:p>
        </p:txBody>
      </p:sp>
      <p:sp>
        <p:nvSpPr>
          <p:cNvPr id="300" name="Google Shape;300;p48"/>
          <p:cNvSpPr txBox="1">
            <a:spLocks noGrp="1"/>
          </p:cNvSpPr>
          <p:nvPr>
            <p:ph type="body" idx="4294967295"/>
          </p:nvPr>
        </p:nvSpPr>
        <p:spPr>
          <a:xfrm>
            <a:off x="0" y="1868556"/>
            <a:ext cx="10639425" cy="3770243"/>
          </a:xfrm>
          <a:prstGeom prst="rect">
            <a:avLst/>
          </a:prstGeom>
          <a:noFill/>
          <a:ln>
            <a:noFill/>
          </a:ln>
        </p:spPr>
        <p:txBody>
          <a:bodyPr spcFirstLastPara="1" vert="horz" wrap="square" lIns="91425" tIns="45700" rIns="91425" bIns="45700" rtlCol="0" anchor="t" anchorCtr="0">
            <a:noAutofit/>
          </a:bodyPr>
          <a:lstStyle/>
          <a:p>
            <a:pPr marL="914400" indent="-381000">
              <a:spcBef>
                <a:spcPts val="600"/>
              </a:spcBef>
              <a:buClr>
                <a:srgbClr val="E84A27"/>
              </a:buClr>
              <a:buSzPts val="2400"/>
              <a:buFont typeface="Arial"/>
              <a:buChar char="●"/>
            </a:pPr>
            <a:r>
              <a:rPr lang="en-US" sz="2800" dirty="0">
                <a:latin typeface="Georgia" panose="02040502050405020303" pitchFamily="18" charset="0"/>
              </a:rPr>
              <a:t>Find support (mentor, buddy, ally)</a:t>
            </a:r>
          </a:p>
          <a:p>
            <a:pPr marL="914400" indent="-381000">
              <a:spcBef>
                <a:spcPts val="600"/>
              </a:spcBef>
              <a:buClr>
                <a:srgbClr val="E84A27"/>
              </a:buClr>
              <a:buSzPts val="2400"/>
              <a:buChar char="●"/>
            </a:pPr>
            <a:r>
              <a:rPr lang="en-US" sz="2800" dirty="0">
                <a:latin typeface="Georgia" panose="02040502050405020303" pitchFamily="18" charset="0"/>
              </a:rPr>
              <a:t>Address the concern as you are able</a:t>
            </a:r>
          </a:p>
          <a:p>
            <a:pPr marL="914400" indent="-381000">
              <a:spcBef>
                <a:spcPts val="600"/>
              </a:spcBef>
              <a:buClr>
                <a:srgbClr val="E84A27"/>
              </a:buClr>
              <a:buSzPts val="2400"/>
              <a:buChar char="●"/>
            </a:pPr>
            <a:r>
              <a:rPr lang="en-US" sz="2800" dirty="0">
                <a:latin typeface="Georgia" panose="02040502050405020303" pitchFamily="18" charset="0"/>
              </a:rPr>
              <a:t>Strategize together how to address this bias in the long term</a:t>
            </a:r>
            <a:endParaRPr sz="2800" dirty="0">
              <a:latin typeface="Georgia" panose="02040502050405020303" pitchFamily="18" charset="0"/>
            </a:endParaRPr>
          </a:p>
          <a:p>
            <a:pPr marL="914400" indent="-381000">
              <a:spcBef>
                <a:spcPts val="600"/>
              </a:spcBef>
              <a:buClr>
                <a:srgbClr val="E84A27"/>
              </a:buClr>
              <a:buSzPts val="2400"/>
              <a:buChar char="●"/>
            </a:pPr>
            <a:r>
              <a:rPr lang="en-US" sz="2800" dirty="0">
                <a:latin typeface="Georgia" panose="02040502050405020303" pitchFamily="18" charset="0"/>
              </a:rPr>
              <a:t>Keep an eye out for tokenization, exploitation</a:t>
            </a:r>
          </a:p>
          <a:p>
            <a:pPr marL="914400" indent="-381000">
              <a:spcBef>
                <a:spcPts val="600"/>
              </a:spcBef>
              <a:buClr>
                <a:srgbClr val="E84A27"/>
              </a:buClr>
              <a:buSzPts val="2400"/>
              <a:buChar char="●"/>
            </a:pPr>
            <a:r>
              <a:rPr lang="en-US" sz="2800" dirty="0">
                <a:latin typeface="Georgia" panose="02040502050405020303" pitchFamily="18" charset="0"/>
              </a:rPr>
              <a:t>Advocate, work for change utilizing your power base</a:t>
            </a:r>
            <a:endParaRPr sz="2800" dirty="0">
              <a:latin typeface="Georgia" panose="02040502050405020303" pitchFamily="18" charset="0"/>
            </a:endParaRPr>
          </a:p>
        </p:txBody>
      </p:sp>
    </p:spTree>
    <p:extLst>
      <p:ext uri="{BB962C8B-B14F-4D97-AF65-F5344CB8AC3E}">
        <p14:creationId xmlns:p14="http://schemas.microsoft.com/office/powerpoint/2010/main" val="139657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 calcmode="lin" valueType="num">
                                      <p:cBhvr additive="base">
                                        <p:cTn id="7" dur="500" fill="hold"/>
                                        <p:tgtEl>
                                          <p:spTgt spid="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0">
                                            <p:txEl>
                                              <p:pRg st="1" end="1"/>
                                            </p:txEl>
                                          </p:spTgt>
                                        </p:tgtEl>
                                        <p:attrNameLst>
                                          <p:attrName>style.visibility</p:attrName>
                                        </p:attrNameLst>
                                      </p:cBhvr>
                                      <p:to>
                                        <p:strVal val="visible"/>
                                      </p:to>
                                    </p:set>
                                    <p:anim calcmode="lin" valueType="num">
                                      <p:cBhvr additive="base">
                                        <p:cTn id="11" dur="500" fill="hold"/>
                                        <p:tgtEl>
                                          <p:spTgt spid="30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0">
                                            <p:txEl>
                                              <p:pRg st="2" end="2"/>
                                            </p:txEl>
                                          </p:spTgt>
                                        </p:tgtEl>
                                        <p:attrNameLst>
                                          <p:attrName>style.visibility</p:attrName>
                                        </p:attrNameLst>
                                      </p:cBhvr>
                                      <p:to>
                                        <p:strVal val="visible"/>
                                      </p:to>
                                    </p:set>
                                    <p:anim calcmode="lin" valueType="num">
                                      <p:cBhvr additive="base">
                                        <p:cTn id="15" dur="500" fill="hold"/>
                                        <p:tgtEl>
                                          <p:spTgt spid="30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0">
                                            <p:txEl>
                                              <p:pRg st="3" end="3"/>
                                            </p:txEl>
                                          </p:spTgt>
                                        </p:tgtEl>
                                        <p:attrNameLst>
                                          <p:attrName>style.visibility</p:attrName>
                                        </p:attrNameLst>
                                      </p:cBhvr>
                                      <p:to>
                                        <p:strVal val="visible"/>
                                      </p:to>
                                    </p:set>
                                    <p:anim calcmode="lin" valueType="num">
                                      <p:cBhvr additive="base">
                                        <p:cTn id="19" dur="500" fill="hold"/>
                                        <p:tgtEl>
                                          <p:spTgt spid="30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0">
                                            <p:txEl>
                                              <p:pRg st="4" end="4"/>
                                            </p:txEl>
                                          </p:spTgt>
                                        </p:tgtEl>
                                        <p:attrNameLst>
                                          <p:attrName>style.visibility</p:attrName>
                                        </p:attrNameLst>
                                      </p:cBhvr>
                                      <p:to>
                                        <p:strVal val="visible"/>
                                      </p:to>
                                    </p:set>
                                    <p:anim calcmode="lin" valueType="num">
                                      <p:cBhvr additive="base">
                                        <p:cTn id="23" dur="500" fill="hold"/>
                                        <p:tgtEl>
                                          <p:spTgt spid="30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idx="4294967295"/>
          </p:nvPr>
        </p:nvSpPr>
        <p:spPr>
          <a:xfrm>
            <a:off x="444500" y="546100"/>
            <a:ext cx="10452100" cy="1143000"/>
          </a:xfrm>
          <a:prstGeom prst="rect">
            <a:avLst/>
          </a:prstGeom>
          <a:noFill/>
          <a:ln>
            <a:noFill/>
          </a:ln>
        </p:spPr>
        <p:txBody>
          <a:bodyPr spcFirstLastPara="1" vert="horz" wrap="square" lIns="91425" tIns="45700" rIns="91425" bIns="45700" rtlCol="0" anchor="t" anchorCtr="0">
            <a:noAutofit/>
          </a:bodyPr>
          <a:lstStyle/>
          <a:p>
            <a:pPr>
              <a:buClr>
                <a:srgbClr val="E84A27"/>
              </a:buClr>
            </a:pPr>
            <a:r>
              <a:rPr lang="en-US" dirty="0">
                <a:latin typeface="Georgia"/>
                <a:ea typeface="Georgia"/>
                <a:cs typeface="Georgia"/>
                <a:sym typeface="Georgia"/>
              </a:rPr>
              <a:t>Tips for Building an Antiracist Lab</a:t>
            </a:r>
            <a:endParaRPr b="1" dirty="0">
              <a:solidFill>
                <a:srgbClr val="E84A27"/>
              </a:solidFill>
              <a:latin typeface="Georgia"/>
              <a:ea typeface="Georgia"/>
              <a:cs typeface="Georgia"/>
              <a:sym typeface="Georgia"/>
            </a:endParaRPr>
          </a:p>
        </p:txBody>
      </p:sp>
      <p:sp>
        <p:nvSpPr>
          <p:cNvPr id="300" name="Google Shape;300;p48"/>
          <p:cNvSpPr txBox="1">
            <a:spLocks noGrp="1"/>
          </p:cNvSpPr>
          <p:nvPr>
            <p:ph type="body" idx="4294967295"/>
          </p:nvPr>
        </p:nvSpPr>
        <p:spPr>
          <a:xfrm>
            <a:off x="0" y="1225550"/>
            <a:ext cx="10639425" cy="4184650"/>
          </a:xfrm>
          <a:prstGeom prst="rect">
            <a:avLst/>
          </a:prstGeom>
          <a:noFill/>
          <a:ln>
            <a:noFill/>
          </a:ln>
        </p:spPr>
        <p:txBody>
          <a:bodyPr spcFirstLastPara="1" vert="horz" wrap="square" lIns="91425" tIns="45700" rIns="91425" bIns="45700" rtlCol="0" anchor="t" anchorCtr="0">
            <a:noAutofit/>
          </a:bodyPr>
          <a:lstStyle/>
          <a:p>
            <a:pPr marL="914400" indent="-381000">
              <a:spcBef>
                <a:spcPts val="600"/>
              </a:spcBef>
              <a:buClr>
                <a:srgbClr val="E84A27"/>
              </a:buClr>
              <a:buSzPts val="2400"/>
              <a:buFont typeface="Arial"/>
              <a:buChar char="●"/>
            </a:pPr>
            <a:r>
              <a:rPr lang="en-US" sz="2600" dirty="0">
                <a:latin typeface="Georgia" panose="02040502050405020303" pitchFamily="18" charset="0"/>
              </a:rPr>
              <a:t>Lead informed discussions about antiracism in your lab regularly</a:t>
            </a:r>
          </a:p>
          <a:p>
            <a:pPr marL="914400" indent="-381000">
              <a:spcBef>
                <a:spcPts val="600"/>
              </a:spcBef>
              <a:buClr>
                <a:srgbClr val="E84A27"/>
              </a:buClr>
              <a:buSzPts val="2400"/>
              <a:buFont typeface="Arial"/>
              <a:buChar char="●"/>
            </a:pPr>
            <a:r>
              <a:rPr lang="en-US" sz="2600" dirty="0">
                <a:latin typeface="Georgia" panose="02040502050405020303" pitchFamily="18" charset="0"/>
              </a:rPr>
              <a:t>Address racism in your lab and field safety guidelines</a:t>
            </a:r>
          </a:p>
          <a:p>
            <a:pPr marL="914400" indent="-381000">
              <a:spcBef>
                <a:spcPts val="600"/>
              </a:spcBef>
              <a:buClr>
                <a:srgbClr val="E84A27"/>
              </a:buClr>
              <a:buSzPts val="2400"/>
              <a:buFont typeface="Arial"/>
              <a:buChar char="●"/>
            </a:pPr>
            <a:r>
              <a:rPr lang="en-US" sz="2600" dirty="0">
                <a:latin typeface="Georgia" panose="02040502050405020303" pitchFamily="18" charset="0"/>
              </a:rPr>
              <a:t>Publish papers and write grants with BIPOC colleagues</a:t>
            </a:r>
          </a:p>
          <a:p>
            <a:pPr marL="914400" indent="-381000">
              <a:spcBef>
                <a:spcPts val="600"/>
              </a:spcBef>
              <a:buClr>
                <a:srgbClr val="E84A27"/>
              </a:buClr>
              <a:buSzPts val="2400"/>
              <a:buFont typeface="Arial"/>
              <a:buChar char="●"/>
            </a:pPr>
            <a:r>
              <a:rPr lang="en-US" sz="2600" dirty="0">
                <a:latin typeface="Georgia" panose="02040502050405020303" pitchFamily="18" charset="0"/>
              </a:rPr>
              <a:t>Evaluate your lab’s mentoring practices</a:t>
            </a:r>
          </a:p>
          <a:p>
            <a:pPr marL="914400" indent="-381000">
              <a:spcBef>
                <a:spcPts val="600"/>
              </a:spcBef>
              <a:buClr>
                <a:srgbClr val="E84A27"/>
              </a:buClr>
              <a:buSzPts val="2400"/>
              <a:buFont typeface="Arial"/>
              <a:buChar char="●"/>
            </a:pPr>
            <a:r>
              <a:rPr lang="en-US" sz="2600" dirty="0">
                <a:latin typeface="Georgia" panose="02040502050405020303" pitchFamily="18" charset="0"/>
              </a:rPr>
              <a:t>Amplify voices of BIPOC scientists in your field</a:t>
            </a:r>
          </a:p>
          <a:p>
            <a:pPr marL="914400" indent="-381000">
              <a:spcBef>
                <a:spcPts val="600"/>
              </a:spcBef>
              <a:buClr>
                <a:srgbClr val="E84A27"/>
              </a:buClr>
              <a:buSzPts val="2400"/>
              <a:buFont typeface="Arial"/>
              <a:buChar char="●"/>
            </a:pPr>
            <a:r>
              <a:rPr lang="en-US" sz="2600" dirty="0">
                <a:latin typeface="Georgia" panose="02040502050405020303" pitchFamily="18" charset="0"/>
              </a:rPr>
              <a:t>Support BIPOC in their efforts to organize</a:t>
            </a:r>
          </a:p>
          <a:p>
            <a:pPr marL="914400" indent="-381000">
              <a:spcBef>
                <a:spcPts val="600"/>
              </a:spcBef>
              <a:buClr>
                <a:srgbClr val="E84A27"/>
              </a:buClr>
              <a:buSzPts val="2400"/>
              <a:buFont typeface="Arial"/>
              <a:buChar char="●"/>
            </a:pPr>
            <a:r>
              <a:rPr lang="en-US" sz="2600" dirty="0">
                <a:latin typeface="Georgia" panose="02040502050405020303" pitchFamily="18" charset="0"/>
              </a:rPr>
              <a:t>Intentionally recruit BIPOC students and staff</a:t>
            </a:r>
          </a:p>
          <a:p>
            <a:pPr marL="914400" indent="-381000">
              <a:spcBef>
                <a:spcPts val="600"/>
              </a:spcBef>
              <a:buClr>
                <a:srgbClr val="E84A27"/>
              </a:buClr>
              <a:buSzPts val="2400"/>
              <a:buFont typeface="Arial"/>
              <a:buChar char="●"/>
            </a:pPr>
            <a:r>
              <a:rPr lang="en-US" sz="2600" dirty="0">
                <a:latin typeface="Georgia" panose="02040502050405020303" pitchFamily="18" charset="0"/>
              </a:rPr>
              <a:t>Adopt a dynamic research agenda</a:t>
            </a:r>
          </a:p>
          <a:p>
            <a:pPr marL="914400" indent="-381000">
              <a:spcBef>
                <a:spcPts val="600"/>
              </a:spcBef>
              <a:buClr>
                <a:srgbClr val="E84A27"/>
              </a:buClr>
              <a:buSzPts val="2400"/>
              <a:buFont typeface="Arial"/>
              <a:buChar char="●"/>
            </a:pPr>
            <a:r>
              <a:rPr lang="en-US" sz="2600" dirty="0">
                <a:latin typeface="Georgia" panose="02040502050405020303" pitchFamily="18" charset="0"/>
              </a:rPr>
              <a:t>Advocate for racially diverse leadership in science</a:t>
            </a:r>
          </a:p>
          <a:p>
            <a:pPr marL="914400" indent="-381000">
              <a:spcBef>
                <a:spcPts val="600"/>
              </a:spcBef>
              <a:buClr>
                <a:srgbClr val="E84A27"/>
              </a:buClr>
              <a:buSzPts val="2400"/>
              <a:buFont typeface="Arial"/>
              <a:buChar char="●"/>
            </a:pPr>
            <a:r>
              <a:rPr lang="en-US" sz="2600" dirty="0">
                <a:latin typeface="Georgia" panose="02040502050405020303" pitchFamily="18" charset="0"/>
              </a:rPr>
              <a:t>Hold the powerful accountable and don’t expect gratitude</a:t>
            </a:r>
          </a:p>
          <a:p>
            <a:pPr marL="533400" indent="0" algn="r">
              <a:spcBef>
                <a:spcPts val="600"/>
              </a:spcBef>
              <a:buClr>
                <a:srgbClr val="E84A27"/>
              </a:buClr>
              <a:buSzPts val="2400"/>
              <a:buNone/>
            </a:pPr>
            <a:r>
              <a:rPr lang="en-US" sz="2400" dirty="0">
                <a:latin typeface="Georgia" panose="02040502050405020303" pitchFamily="18" charset="0"/>
              </a:rPr>
              <a:t> - Chaudhary &amp; </a:t>
            </a:r>
            <a:r>
              <a:rPr lang="en-US" sz="2400" dirty="0" err="1">
                <a:latin typeface="Georgia" panose="02040502050405020303" pitchFamily="18" charset="0"/>
              </a:rPr>
              <a:t>Berhe</a:t>
            </a:r>
            <a:r>
              <a:rPr lang="en-US" sz="2400" dirty="0">
                <a:latin typeface="Georgia" panose="02040502050405020303" pitchFamily="18" charset="0"/>
              </a:rPr>
              <a:t>, 2020</a:t>
            </a:r>
            <a:endParaRPr sz="2800" dirty="0">
              <a:latin typeface="Georgia" panose="02040502050405020303" pitchFamily="18" charset="0"/>
            </a:endParaRPr>
          </a:p>
        </p:txBody>
      </p:sp>
    </p:spTree>
    <p:extLst>
      <p:ext uri="{BB962C8B-B14F-4D97-AF65-F5344CB8AC3E}">
        <p14:creationId xmlns:p14="http://schemas.microsoft.com/office/powerpoint/2010/main" val="7363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 calcmode="lin" valueType="num">
                                      <p:cBhvr additive="base">
                                        <p:cTn id="7" dur="500" fill="hold"/>
                                        <p:tgtEl>
                                          <p:spTgt spid="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0">
                                            <p:txEl>
                                              <p:pRg st="1" end="1"/>
                                            </p:txEl>
                                          </p:spTgt>
                                        </p:tgtEl>
                                        <p:attrNameLst>
                                          <p:attrName>style.visibility</p:attrName>
                                        </p:attrNameLst>
                                      </p:cBhvr>
                                      <p:to>
                                        <p:strVal val="visible"/>
                                      </p:to>
                                    </p:set>
                                    <p:anim calcmode="lin" valueType="num">
                                      <p:cBhvr additive="base">
                                        <p:cTn id="13" dur="500" fill="hold"/>
                                        <p:tgtEl>
                                          <p:spTgt spid="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0">
                                            <p:txEl>
                                              <p:pRg st="2" end="2"/>
                                            </p:txEl>
                                          </p:spTgt>
                                        </p:tgtEl>
                                        <p:attrNameLst>
                                          <p:attrName>style.visibility</p:attrName>
                                        </p:attrNameLst>
                                      </p:cBhvr>
                                      <p:to>
                                        <p:strVal val="visible"/>
                                      </p:to>
                                    </p:set>
                                    <p:anim calcmode="lin" valueType="num">
                                      <p:cBhvr additive="base">
                                        <p:cTn id="19" dur="500" fill="hold"/>
                                        <p:tgtEl>
                                          <p:spTgt spid="3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0">
                                            <p:txEl>
                                              <p:pRg st="3" end="3"/>
                                            </p:txEl>
                                          </p:spTgt>
                                        </p:tgtEl>
                                        <p:attrNameLst>
                                          <p:attrName>style.visibility</p:attrName>
                                        </p:attrNameLst>
                                      </p:cBhvr>
                                      <p:to>
                                        <p:strVal val="visible"/>
                                      </p:to>
                                    </p:set>
                                    <p:anim calcmode="lin" valueType="num">
                                      <p:cBhvr additive="base">
                                        <p:cTn id="25" dur="500" fill="hold"/>
                                        <p:tgtEl>
                                          <p:spTgt spid="3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0">
                                            <p:txEl>
                                              <p:pRg st="4" end="4"/>
                                            </p:txEl>
                                          </p:spTgt>
                                        </p:tgtEl>
                                        <p:attrNameLst>
                                          <p:attrName>style.visibility</p:attrName>
                                        </p:attrNameLst>
                                      </p:cBhvr>
                                      <p:to>
                                        <p:strVal val="visible"/>
                                      </p:to>
                                    </p:set>
                                    <p:anim calcmode="lin" valueType="num">
                                      <p:cBhvr additive="base">
                                        <p:cTn id="31" dur="500" fill="hold"/>
                                        <p:tgtEl>
                                          <p:spTgt spid="3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0">
                                            <p:txEl>
                                              <p:pRg st="5" end="5"/>
                                            </p:txEl>
                                          </p:spTgt>
                                        </p:tgtEl>
                                        <p:attrNameLst>
                                          <p:attrName>style.visibility</p:attrName>
                                        </p:attrNameLst>
                                      </p:cBhvr>
                                      <p:to>
                                        <p:strVal val="visible"/>
                                      </p:to>
                                    </p:set>
                                    <p:anim calcmode="lin" valueType="num">
                                      <p:cBhvr additive="base">
                                        <p:cTn id="37" dur="500" fill="hold"/>
                                        <p:tgtEl>
                                          <p:spTgt spid="3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0">
                                            <p:txEl>
                                              <p:pRg st="6" end="6"/>
                                            </p:txEl>
                                          </p:spTgt>
                                        </p:tgtEl>
                                        <p:attrNameLst>
                                          <p:attrName>style.visibility</p:attrName>
                                        </p:attrNameLst>
                                      </p:cBhvr>
                                      <p:to>
                                        <p:strVal val="visible"/>
                                      </p:to>
                                    </p:set>
                                    <p:anim calcmode="lin" valueType="num">
                                      <p:cBhvr additive="base">
                                        <p:cTn id="43" dur="500" fill="hold"/>
                                        <p:tgtEl>
                                          <p:spTgt spid="30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0">
                                            <p:txEl>
                                              <p:pRg st="7" end="7"/>
                                            </p:txEl>
                                          </p:spTgt>
                                        </p:tgtEl>
                                        <p:attrNameLst>
                                          <p:attrName>style.visibility</p:attrName>
                                        </p:attrNameLst>
                                      </p:cBhvr>
                                      <p:to>
                                        <p:strVal val="visible"/>
                                      </p:to>
                                    </p:set>
                                    <p:anim calcmode="lin" valueType="num">
                                      <p:cBhvr additive="base">
                                        <p:cTn id="49" dur="500" fill="hold"/>
                                        <p:tgtEl>
                                          <p:spTgt spid="30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0">
                                            <p:txEl>
                                              <p:pRg st="8" end="8"/>
                                            </p:txEl>
                                          </p:spTgt>
                                        </p:tgtEl>
                                        <p:attrNameLst>
                                          <p:attrName>style.visibility</p:attrName>
                                        </p:attrNameLst>
                                      </p:cBhvr>
                                      <p:to>
                                        <p:strVal val="visible"/>
                                      </p:to>
                                    </p:set>
                                    <p:anim calcmode="lin" valueType="num">
                                      <p:cBhvr additive="base">
                                        <p:cTn id="55" dur="500" fill="hold"/>
                                        <p:tgtEl>
                                          <p:spTgt spid="30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0">
                                            <p:txEl>
                                              <p:pRg st="9" end="9"/>
                                            </p:txEl>
                                          </p:spTgt>
                                        </p:tgtEl>
                                        <p:attrNameLst>
                                          <p:attrName>style.visibility</p:attrName>
                                        </p:attrNameLst>
                                      </p:cBhvr>
                                      <p:to>
                                        <p:strVal val="visible"/>
                                      </p:to>
                                    </p:set>
                                    <p:anim calcmode="lin" valueType="num">
                                      <p:cBhvr additive="base">
                                        <p:cTn id="61" dur="500" fill="hold"/>
                                        <p:tgtEl>
                                          <p:spTgt spid="30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0">
                                            <p:txEl>
                                              <p:pRg st="10" end="10"/>
                                            </p:txEl>
                                          </p:spTgt>
                                        </p:tgtEl>
                                        <p:attrNameLst>
                                          <p:attrName>style.visibility</p:attrName>
                                        </p:attrNameLst>
                                      </p:cBhvr>
                                      <p:to>
                                        <p:strVal val="visible"/>
                                      </p:to>
                                    </p:set>
                                    <p:anim calcmode="lin" valueType="num">
                                      <p:cBhvr additive="base">
                                        <p:cTn id="67" dur="500" fill="hold"/>
                                        <p:tgtEl>
                                          <p:spTgt spid="30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0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Changing Our Culture</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7" y="1694780"/>
            <a:ext cx="7734498"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4000" dirty="0">
                <a:solidFill>
                  <a:srgbClr val="080046"/>
                </a:solidFill>
                <a:latin typeface="Georgia" pitchFamily="18" charset="0"/>
              </a:rPr>
              <a:t>“It is a lot easier to put a ramp in front of a building than to get people to change the culture of a workplace. Yet it is the culture, not the [unbuilt] ramp, that will drive people away.”</a:t>
            </a:r>
          </a:p>
          <a:p>
            <a:pPr marL="0" indent="0">
              <a:buNone/>
              <a:defRPr/>
            </a:pPr>
            <a:r>
              <a:rPr lang="en-US" altLang="en-US" dirty="0">
                <a:solidFill>
                  <a:srgbClr val="080046"/>
                </a:solidFill>
                <a:latin typeface="Georgia" pitchFamily="18" charset="0"/>
              </a:rPr>
              <a:t>- Jesse Shanahan, astronomer and data scientist</a:t>
            </a:r>
          </a:p>
          <a:p>
            <a:pPr marL="340995" indent="-340995">
              <a:defRPr/>
            </a:pPr>
            <a:endParaRPr lang="en-US" altLang="en-US" dirty="0">
              <a:solidFill>
                <a:srgbClr val="080046"/>
              </a:solidFill>
              <a:latin typeface="Georgia" pitchFamily="18" charset="0"/>
            </a:endParaRPr>
          </a:p>
        </p:txBody>
      </p:sp>
      <p:pic>
        <p:nvPicPr>
          <p:cNvPr id="3074" name="Picture 2">
            <a:extLst>
              <a:ext uri="{FF2B5EF4-FFF2-40B4-BE49-F238E27FC236}">
                <a16:creationId xmlns:a16="http://schemas.microsoft.com/office/drawing/2014/main" id="{3C64BA7E-61FE-48A4-ABF8-F249804DE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534" y="1694780"/>
            <a:ext cx="333375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0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EE9F-469F-4BFA-A2CC-DC6F98AE9178}"/>
              </a:ext>
            </a:extLst>
          </p:cNvPr>
          <p:cNvSpPr>
            <a:spLocks noGrp="1"/>
          </p:cNvSpPr>
          <p:nvPr>
            <p:ph type="ctrTitle"/>
          </p:nvPr>
        </p:nvSpPr>
        <p:spPr/>
        <p:txBody>
          <a:bodyPr/>
          <a:lstStyle/>
          <a:p>
            <a:r>
              <a:rPr lang="en-US" dirty="0"/>
              <a:t>Practicing Response</a:t>
            </a:r>
          </a:p>
        </p:txBody>
      </p:sp>
      <p:sp>
        <p:nvSpPr>
          <p:cNvPr id="3" name="Subtitle 2">
            <a:extLst>
              <a:ext uri="{FF2B5EF4-FFF2-40B4-BE49-F238E27FC236}">
                <a16:creationId xmlns:a16="http://schemas.microsoft.com/office/drawing/2014/main" id="{C0826DC3-5C63-405C-B166-6C625A87BC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6895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Scenarios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317093"/>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Divide into groups</a:t>
            </a:r>
          </a:p>
          <a:p>
            <a:pPr marL="798195" lvl="1" indent="-340995">
              <a:defRPr/>
            </a:pPr>
            <a:r>
              <a:rPr lang="en-US" altLang="en-US" sz="2800" dirty="0">
                <a:solidFill>
                  <a:srgbClr val="080046"/>
                </a:solidFill>
                <a:latin typeface="Georgia" pitchFamily="18" charset="0"/>
              </a:rPr>
              <a:t>Scenario 1 – Groups 1 &amp; 5</a:t>
            </a:r>
          </a:p>
          <a:p>
            <a:pPr marL="798195" lvl="1" indent="-340995">
              <a:defRPr/>
            </a:pPr>
            <a:r>
              <a:rPr lang="en-US" altLang="en-US" sz="2800" dirty="0">
                <a:solidFill>
                  <a:srgbClr val="080046"/>
                </a:solidFill>
                <a:latin typeface="Georgia" pitchFamily="18" charset="0"/>
              </a:rPr>
              <a:t>Scenario 2 – Groups 2 &amp; 6</a:t>
            </a:r>
          </a:p>
          <a:p>
            <a:pPr marL="798195" lvl="1" indent="-340995">
              <a:defRPr/>
            </a:pPr>
            <a:r>
              <a:rPr lang="en-US" altLang="en-US" sz="2800" dirty="0">
                <a:solidFill>
                  <a:srgbClr val="080046"/>
                </a:solidFill>
                <a:latin typeface="Georgia" pitchFamily="18" charset="0"/>
              </a:rPr>
              <a:t>Scenario 3 – Groups 3 &amp; 7</a:t>
            </a:r>
          </a:p>
          <a:p>
            <a:pPr marL="798195" lvl="1" indent="-340995">
              <a:defRPr/>
            </a:pPr>
            <a:r>
              <a:rPr lang="en-US" altLang="en-US" sz="2800" dirty="0">
                <a:solidFill>
                  <a:srgbClr val="080046"/>
                </a:solidFill>
                <a:latin typeface="Georgia" pitchFamily="18" charset="0"/>
              </a:rPr>
              <a:t>Scenario 4 – Groups 4 &amp; 8</a:t>
            </a:r>
          </a:p>
          <a:p>
            <a:pPr marL="340995" indent="-340995">
              <a:defRPr/>
            </a:pPr>
            <a:r>
              <a:rPr lang="en-US" altLang="en-US" sz="3200" dirty="0">
                <a:solidFill>
                  <a:srgbClr val="080046"/>
                </a:solidFill>
                <a:latin typeface="Georgia" pitchFamily="18" charset="0"/>
              </a:rPr>
              <a:t>Identify:</a:t>
            </a:r>
          </a:p>
          <a:p>
            <a:pPr marL="798195" lvl="1" indent="-340995">
              <a:defRPr/>
            </a:pPr>
            <a:r>
              <a:rPr lang="en-US" altLang="en-US" sz="2800" dirty="0">
                <a:solidFill>
                  <a:srgbClr val="080046"/>
                </a:solidFill>
                <a:latin typeface="Georgia" pitchFamily="18" charset="0"/>
              </a:rPr>
              <a:t>What is the issue/impact of this incident?</a:t>
            </a:r>
          </a:p>
          <a:p>
            <a:pPr marL="798195" lvl="1" indent="-340995">
              <a:defRPr/>
            </a:pPr>
            <a:r>
              <a:rPr lang="en-US" altLang="en-US" sz="2800" dirty="0">
                <a:solidFill>
                  <a:srgbClr val="080046"/>
                </a:solidFill>
                <a:latin typeface="Georgia" pitchFamily="18" charset="0"/>
              </a:rPr>
              <a:t>What could you do? </a:t>
            </a:r>
          </a:p>
          <a:p>
            <a:pPr marL="340995" indent="-340995">
              <a:defRPr/>
            </a:pPr>
            <a:r>
              <a:rPr lang="en-US" altLang="en-US" sz="3200" dirty="0">
                <a:solidFill>
                  <a:srgbClr val="080046"/>
                </a:solidFill>
                <a:latin typeface="Georgia" pitchFamily="18" charset="0"/>
              </a:rPr>
              <a:t>Reflect: In the </a:t>
            </a:r>
            <a:r>
              <a:rPr lang="en-US" altLang="en-US" sz="3200" dirty="0">
                <a:solidFill>
                  <a:srgbClr val="080046"/>
                </a:solidFill>
                <a:latin typeface="Georgia" pitchFamily="18" charset="0"/>
                <a:hlinkClick r:id="rId2"/>
              </a:rPr>
              <a:t>Jamboard</a:t>
            </a:r>
            <a:r>
              <a:rPr lang="en-US" altLang="en-US" sz="3200" dirty="0">
                <a:solidFill>
                  <a:srgbClr val="080046"/>
                </a:solidFill>
                <a:latin typeface="Georgia" pitchFamily="18" charset="0"/>
              </a:rPr>
              <a:t>, what are some strategies that came up that are critical for promoting equity?</a:t>
            </a:r>
          </a:p>
        </p:txBody>
      </p:sp>
    </p:spTree>
    <p:extLst>
      <p:ext uri="{BB962C8B-B14F-4D97-AF65-F5344CB8AC3E}">
        <p14:creationId xmlns:p14="http://schemas.microsoft.com/office/powerpoint/2010/main" val="1408665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Types of Bystander Responses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b="1" dirty="0">
                <a:solidFill>
                  <a:srgbClr val="080046"/>
                </a:solidFill>
                <a:latin typeface="Georgia" pitchFamily="18" charset="0"/>
              </a:rPr>
              <a:t>Direct</a:t>
            </a:r>
            <a:r>
              <a:rPr lang="en-US" altLang="en-US" sz="3200" dirty="0">
                <a:solidFill>
                  <a:srgbClr val="080046"/>
                </a:solidFill>
                <a:latin typeface="Georgia" pitchFamily="18" charset="0"/>
              </a:rPr>
              <a:t> – Speak directly to the individual impacted about the issue</a:t>
            </a:r>
          </a:p>
          <a:p>
            <a:pPr marL="340995" indent="-340995">
              <a:defRPr/>
            </a:pPr>
            <a:r>
              <a:rPr lang="en-US" altLang="en-US" sz="3200" b="1" dirty="0">
                <a:solidFill>
                  <a:srgbClr val="080046"/>
                </a:solidFill>
                <a:latin typeface="Georgia" pitchFamily="18" charset="0"/>
              </a:rPr>
              <a:t>Distract</a:t>
            </a:r>
            <a:r>
              <a:rPr lang="en-US" altLang="en-US" sz="3200" dirty="0">
                <a:solidFill>
                  <a:srgbClr val="080046"/>
                </a:solidFill>
                <a:latin typeface="Georgia" pitchFamily="18" charset="0"/>
              </a:rPr>
              <a:t> – Distract the participants to temporarily disrupt the situation</a:t>
            </a:r>
          </a:p>
          <a:p>
            <a:pPr marL="340995" indent="-340995">
              <a:defRPr/>
            </a:pPr>
            <a:r>
              <a:rPr lang="en-US" altLang="en-US" sz="3200" b="1" dirty="0">
                <a:solidFill>
                  <a:srgbClr val="080046"/>
                </a:solidFill>
                <a:latin typeface="Georgia" pitchFamily="18" charset="0"/>
              </a:rPr>
              <a:t>Delegate</a:t>
            </a:r>
            <a:r>
              <a:rPr lang="en-US" altLang="en-US" sz="3200" dirty="0">
                <a:solidFill>
                  <a:srgbClr val="080046"/>
                </a:solidFill>
                <a:latin typeface="Georgia" pitchFamily="18" charset="0"/>
              </a:rPr>
              <a:t> – Find another person who can intervene</a:t>
            </a:r>
          </a:p>
          <a:p>
            <a:pPr marL="340995" indent="-340995">
              <a:defRPr/>
            </a:pPr>
            <a:r>
              <a:rPr lang="en-US" altLang="en-US" sz="3200" b="1" dirty="0">
                <a:solidFill>
                  <a:srgbClr val="080046"/>
                </a:solidFill>
                <a:latin typeface="Georgia" pitchFamily="18" charset="0"/>
              </a:rPr>
              <a:t>Delay</a:t>
            </a:r>
            <a:r>
              <a:rPr lang="en-US" altLang="en-US" sz="3200" dirty="0">
                <a:solidFill>
                  <a:srgbClr val="080046"/>
                </a:solidFill>
                <a:latin typeface="Georgia" pitchFamily="18" charset="0"/>
              </a:rPr>
              <a:t> – Address the situation at a later time</a:t>
            </a:r>
          </a:p>
          <a:p>
            <a:pPr marL="340995" indent="-340995">
              <a:defRPr/>
            </a:pPr>
            <a:endParaRPr lang="en-US" altLang="en-US" sz="2800" dirty="0">
              <a:solidFill>
                <a:srgbClr val="080046"/>
              </a:solidFill>
              <a:latin typeface="Georgia" pitchFamily="18" charset="0"/>
            </a:endParaRPr>
          </a:p>
        </p:txBody>
      </p:sp>
    </p:spTree>
    <p:extLst>
      <p:ext uri="{BB962C8B-B14F-4D97-AF65-F5344CB8AC3E}">
        <p14:creationId xmlns:p14="http://schemas.microsoft.com/office/powerpoint/2010/main" val="409778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idx="4294967295"/>
          </p:nvPr>
        </p:nvSpPr>
        <p:spPr>
          <a:xfrm>
            <a:off x="540326" y="274638"/>
            <a:ext cx="7765473" cy="1143000"/>
          </a:xfrm>
          <a:prstGeom prst="rect">
            <a:avLst/>
          </a:prstGeom>
          <a:noFill/>
          <a:ln>
            <a:noFill/>
          </a:ln>
        </p:spPr>
        <p:txBody>
          <a:bodyPr spcFirstLastPara="1" vert="horz" wrap="square" lIns="91425" tIns="45700" rIns="91425" bIns="45700" rtlCol="0" anchor="t" anchorCtr="0">
            <a:noAutofit/>
          </a:bodyPr>
          <a:lstStyle/>
          <a:p>
            <a:pPr>
              <a:spcBef>
                <a:spcPts val="0"/>
              </a:spcBef>
              <a:buClr>
                <a:srgbClr val="E84A27"/>
              </a:buClr>
              <a:buSzPts val="4400"/>
            </a:pPr>
            <a:r>
              <a:rPr lang="en-US" b="1" dirty="0">
                <a:solidFill>
                  <a:srgbClr val="E84A27"/>
                </a:solidFill>
                <a:latin typeface="Georgia"/>
                <a:ea typeface="Georgia"/>
                <a:cs typeface="Georgia"/>
                <a:sym typeface="Georgia"/>
              </a:rPr>
              <a:t>Land Acknowledgment</a:t>
            </a:r>
            <a:endParaRPr b="1" dirty="0">
              <a:solidFill>
                <a:srgbClr val="E84A27"/>
              </a:solidFill>
              <a:latin typeface="Georgia"/>
              <a:ea typeface="Georgia"/>
              <a:cs typeface="Georgia"/>
              <a:sym typeface="Georgia"/>
            </a:endParaRPr>
          </a:p>
        </p:txBody>
      </p:sp>
      <p:sp>
        <p:nvSpPr>
          <p:cNvPr id="176" name="Google Shape;176;p28"/>
          <p:cNvSpPr txBox="1"/>
          <p:nvPr/>
        </p:nvSpPr>
        <p:spPr>
          <a:xfrm>
            <a:off x="540327" y="1203744"/>
            <a:ext cx="6735287" cy="4526100"/>
          </a:xfrm>
          <a:prstGeom prst="rect">
            <a:avLst/>
          </a:prstGeom>
          <a:noFill/>
          <a:ln>
            <a:noFill/>
          </a:ln>
        </p:spPr>
        <p:txBody>
          <a:bodyPr spcFirstLastPara="1" wrap="square" lIns="91425" tIns="45700" rIns="91425" bIns="45700" anchor="t" anchorCtr="0">
            <a:noAutofit/>
          </a:bodyPr>
          <a:lstStyle/>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“[Land] acknowledgement is a way that people insert an awareness of Indigenous presence and land rights in everyday life. It can be a subtle way to recognize the history of colonialism and a need for change in settler colonial societies.” (Native-Land.ca)</a:t>
            </a:r>
          </a:p>
          <a:p>
            <a:pPr marL="76200">
              <a:buClr>
                <a:schemeClr val="dk1"/>
              </a:buClr>
              <a:buSzPts val="2400"/>
            </a:pPr>
            <a:endParaRPr lang="en-US" sz="2700" dirty="0">
              <a:solidFill>
                <a:schemeClr val="dk1"/>
              </a:solidFill>
              <a:latin typeface="Georgia" panose="02040502050405020303" pitchFamily="18" charset="0"/>
              <a:ea typeface="Trebuchet MS"/>
              <a:cs typeface="Calibri" panose="020F0502020204030204" pitchFamily="34" charset="0"/>
              <a:sym typeface="Trebuchet MS"/>
            </a:endParaRPr>
          </a:p>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Whose land are you on? </a:t>
            </a:r>
          </a:p>
          <a:p>
            <a:pPr marL="76200">
              <a:buClr>
                <a:schemeClr val="dk1"/>
              </a:buClr>
              <a:buSzPts val="2400"/>
            </a:pPr>
            <a:endParaRPr lang="en-US" sz="2700" dirty="0">
              <a:solidFill>
                <a:schemeClr val="dk1"/>
              </a:solidFill>
              <a:latin typeface="Georgia" panose="02040502050405020303" pitchFamily="18" charset="0"/>
              <a:ea typeface="Trebuchet MS"/>
              <a:cs typeface="Calibri" panose="020F0502020204030204" pitchFamily="34" charset="0"/>
              <a:sym typeface="Trebuchet MS"/>
            </a:endParaRPr>
          </a:p>
          <a:p>
            <a:pPr marL="76200">
              <a:buClr>
                <a:schemeClr val="dk1"/>
              </a:buClr>
              <a:buSzPts val="2400"/>
            </a:pPr>
            <a:r>
              <a:rPr lang="en-US" sz="2700" dirty="0">
                <a:solidFill>
                  <a:schemeClr val="dk1"/>
                </a:solidFill>
                <a:latin typeface="Georgia" panose="02040502050405020303" pitchFamily="18" charset="0"/>
                <a:ea typeface="Trebuchet MS"/>
                <a:cs typeface="Calibri" panose="020F0502020204030204" pitchFamily="34" charset="0"/>
                <a:sym typeface="Trebuchet MS"/>
              </a:rPr>
              <a:t>Visit </a:t>
            </a:r>
            <a:r>
              <a:rPr lang="en-US" sz="2700" u="sng" dirty="0">
                <a:solidFill>
                  <a:schemeClr val="dk1"/>
                </a:solidFill>
                <a:latin typeface="Georgia" panose="02040502050405020303" pitchFamily="18" charset="0"/>
                <a:ea typeface="Trebuchet MS"/>
                <a:cs typeface="Calibri" panose="020F0502020204030204" pitchFamily="34" charset="0"/>
                <a:sym typeface="Trebuchet MS"/>
              </a:rPr>
              <a:t>native-land.ca </a:t>
            </a:r>
            <a:r>
              <a:rPr lang="en-US" sz="2700" dirty="0">
                <a:solidFill>
                  <a:schemeClr val="dk1"/>
                </a:solidFill>
                <a:latin typeface="Georgia" panose="02040502050405020303" pitchFamily="18" charset="0"/>
                <a:ea typeface="Trebuchet MS"/>
                <a:cs typeface="Calibri" panose="020F0502020204030204" pitchFamily="34" charset="0"/>
                <a:sym typeface="Trebuchet MS"/>
              </a:rPr>
              <a:t>to learn more</a:t>
            </a:r>
          </a:p>
        </p:txBody>
      </p:sp>
      <p:sp>
        <p:nvSpPr>
          <p:cNvPr id="2" name="TextBox 1">
            <a:extLst>
              <a:ext uri="{FF2B5EF4-FFF2-40B4-BE49-F238E27FC236}">
                <a16:creationId xmlns:a16="http://schemas.microsoft.com/office/drawing/2014/main" id="{F7E29AE0-6331-44B9-A0EE-3B4845524C71}"/>
              </a:ext>
            </a:extLst>
          </p:cNvPr>
          <p:cNvSpPr txBox="1"/>
          <p:nvPr/>
        </p:nvSpPr>
        <p:spPr>
          <a:xfrm>
            <a:off x="7275614" y="4073080"/>
            <a:ext cx="3229099"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Pictured: </a:t>
            </a:r>
            <a:r>
              <a:rPr lang="en-US" i="1" dirty="0">
                <a:latin typeface="Calibri" panose="020F0502020204030204" pitchFamily="34" charset="0"/>
                <a:cs typeface="Calibri" panose="020F0502020204030204" pitchFamily="34" charset="0"/>
              </a:rPr>
              <a:t>Beyond the Chief</a:t>
            </a:r>
            <a:r>
              <a:rPr lang="en-US" dirty="0">
                <a:latin typeface="Calibri" panose="020F0502020204030204" pitchFamily="34" charset="0"/>
                <a:cs typeface="Calibri" panose="020F0502020204030204" pitchFamily="34" charset="0"/>
              </a:rPr>
              <a:t> exhibit by Hock E Aye Vi Edgar Heap of Birds</a:t>
            </a:r>
          </a:p>
        </p:txBody>
      </p:sp>
      <p:pic>
        <p:nvPicPr>
          <p:cNvPr id="3" name="Picture 2" descr="Beyond the Chief | Matt Johnson's AIS 101 Blog">
            <a:extLst>
              <a:ext uri="{FF2B5EF4-FFF2-40B4-BE49-F238E27FC236}">
                <a16:creationId xmlns:a16="http://schemas.microsoft.com/office/drawing/2014/main" id="{0A968842-EFBD-4EF1-9AED-DE08E6D10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14" y="1232735"/>
            <a:ext cx="3787127" cy="284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9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Scenario One</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You notice that one of your lab managers frequently mispronounces the name of a </a:t>
            </a:r>
            <a:r>
              <a:rPr lang="en-US" altLang="en-US" sz="3200" dirty="0" err="1">
                <a:solidFill>
                  <a:srgbClr val="080046"/>
                </a:solidFill>
                <a:latin typeface="Georgia" pitchFamily="18" charset="0"/>
              </a:rPr>
              <a:t>labmate</a:t>
            </a:r>
            <a:r>
              <a:rPr lang="en-US" altLang="en-US" sz="3200" dirty="0">
                <a:solidFill>
                  <a:srgbClr val="080046"/>
                </a:solidFill>
                <a:latin typeface="Georgia" pitchFamily="18" charset="0"/>
              </a:rPr>
              <a:t>. In lab meetings, the manager appears flustered and asks your </a:t>
            </a:r>
            <a:r>
              <a:rPr lang="en-US" altLang="en-US" sz="3200" dirty="0" err="1">
                <a:solidFill>
                  <a:srgbClr val="080046"/>
                </a:solidFill>
                <a:latin typeface="Georgia" pitchFamily="18" charset="0"/>
              </a:rPr>
              <a:t>labmate</a:t>
            </a:r>
            <a:r>
              <a:rPr lang="en-US" altLang="en-US" sz="3200" dirty="0">
                <a:solidFill>
                  <a:srgbClr val="080046"/>
                </a:solidFill>
                <a:latin typeface="Georgia" pitchFamily="18" charset="0"/>
              </a:rPr>
              <a:t>, “Is there a more normal name I can call you?” What would you do? </a:t>
            </a:r>
          </a:p>
        </p:txBody>
      </p:sp>
    </p:spTree>
    <p:extLst>
      <p:ext uri="{BB962C8B-B14F-4D97-AF65-F5344CB8AC3E}">
        <p14:creationId xmlns:p14="http://schemas.microsoft.com/office/powerpoint/2010/main" val="358760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Scenario Two</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In team meetings, one of your lab’s external partners continues to address one of the White graduate students with questions about the project, rather than the Black faculty PI who is also in the meeting. Everyone on your team feels awkward in these interactions, but no one seems sure what to do. </a:t>
            </a:r>
          </a:p>
        </p:txBody>
      </p:sp>
    </p:spTree>
    <p:extLst>
      <p:ext uri="{BB962C8B-B14F-4D97-AF65-F5344CB8AC3E}">
        <p14:creationId xmlns:p14="http://schemas.microsoft.com/office/powerpoint/2010/main" val="213510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Scenario Three</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0688"/>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You overhear one of your teammates making disparaging remarks about a colleague with a disability. They say, “I don’t want them on my team – I’ll have to do all the work!” Although you are not part of the conversation, you are concerned about leaving this comment unchecked. </a:t>
            </a:r>
          </a:p>
        </p:txBody>
      </p:sp>
    </p:spTree>
    <p:extLst>
      <p:ext uri="{BB962C8B-B14F-4D97-AF65-F5344CB8AC3E}">
        <p14:creationId xmlns:p14="http://schemas.microsoft.com/office/powerpoint/2010/main" val="3801266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Scenario Four</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0688"/>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You and a colleague share your concerns that BIPOC faculty are often asked to serve as informal mentors for BIPOC undergraduate and graduate researchers, which may unduly burden these faculty. You wonder if the department could create mechanisms to respond to this need and inequity. What would you do?</a:t>
            </a:r>
          </a:p>
        </p:txBody>
      </p:sp>
    </p:spTree>
    <p:extLst>
      <p:ext uri="{BB962C8B-B14F-4D97-AF65-F5344CB8AC3E}">
        <p14:creationId xmlns:p14="http://schemas.microsoft.com/office/powerpoint/2010/main" val="337608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7600" y="342899"/>
            <a:ext cx="11074400" cy="1143000"/>
          </a:xfrm>
        </p:spPr>
        <p:txBody>
          <a:bodyPr/>
          <a:lstStyle/>
          <a:p>
            <a:r>
              <a:rPr lang="en-US" dirty="0"/>
              <a:t>Responding to Bias</a:t>
            </a:r>
          </a:p>
        </p:txBody>
      </p:sp>
      <p:sp>
        <p:nvSpPr>
          <p:cNvPr id="3" name="Content Placeholder 2"/>
          <p:cNvSpPr>
            <a:spLocks noGrp="1"/>
          </p:cNvSpPr>
          <p:nvPr>
            <p:ph idx="4294967295"/>
          </p:nvPr>
        </p:nvSpPr>
        <p:spPr>
          <a:xfrm>
            <a:off x="1117600" y="1417638"/>
            <a:ext cx="11074400" cy="4525963"/>
          </a:xfrm>
        </p:spPr>
        <p:txBody>
          <a:bodyPr>
            <a:normAutofit/>
          </a:bodyPr>
          <a:lstStyle/>
          <a:p>
            <a:r>
              <a:rPr lang="en-US" sz="3200" dirty="0">
                <a:latin typeface="Georgia" panose="02040502050405020303" pitchFamily="18" charset="0"/>
              </a:rPr>
              <a:t>Stay in the moment</a:t>
            </a:r>
          </a:p>
          <a:p>
            <a:r>
              <a:rPr lang="en-US" sz="3200" dirty="0">
                <a:latin typeface="Georgia" panose="02040502050405020303" pitchFamily="18" charset="0"/>
              </a:rPr>
              <a:t>Decide how to respond, when</a:t>
            </a:r>
          </a:p>
          <a:p>
            <a:r>
              <a:rPr lang="en-US" sz="3200" dirty="0">
                <a:latin typeface="Georgia" panose="02040502050405020303" pitchFamily="18" charset="0"/>
              </a:rPr>
              <a:t>Focus on the specific behavior </a:t>
            </a:r>
          </a:p>
          <a:p>
            <a:r>
              <a:rPr lang="en-US" sz="3200" dirty="0">
                <a:latin typeface="Georgia" panose="02040502050405020303" pitchFamily="18" charset="0"/>
              </a:rPr>
              <a:t>Share your concern about the impact</a:t>
            </a:r>
          </a:p>
          <a:p>
            <a:r>
              <a:rPr lang="en-US" sz="3200" dirty="0">
                <a:latin typeface="Georgia" panose="02040502050405020303" pitchFamily="18" charset="0"/>
              </a:rPr>
              <a:t>Request how you would like this to change, what you need in the future</a:t>
            </a:r>
          </a:p>
          <a:p>
            <a:r>
              <a:rPr lang="en-US" sz="3200" dirty="0">
                <a:latin typeface="Georgia" panose="02040502050405020303" pitchFamily="18" charset="0"/>
              </a:rPr>
              <a:t>Reflect on the experience</a:t>
            </a:r>
          </a:p>
          <a:p>
            <a:endParaRPr lang="en-US" dirty="0"/>
          </a:p>
        </p:txBody>
      </p:sp>
    </p:spTree>
    <p:extLst>
      <p:ext uri="{BB962C8B-B14F-4D97-AF65-F5344CB8AC3E}">
        <p14:creationId xmlns:p14="http://schemas.microsoft.com/office/powerpoint/2010/main" val="151118276"/>
      </p:ext>
    </p:extLst>
  </p:cSld>
  <p:clrMapOvr>
    <a:masterClrMapping/>
  </p:clrMapOvr>
  <mc:AlternateContent xmlns:mc="http://schemas.openxmlformats.org/markup-compatibility/2006" xmlns:p14="http://schemas.microsoft.com/office/powerpoint/2010/main">
    <mc:Choice Requires="p14">
      <p:transition p14:dur="10" advTm="10000"/>
    </mc:Choice>
    <mc:Fallback xmlns="" xmlns:mv="urn:schemas-microsoft-com:mac:vml">
      <p:transition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Creating Antiracist Labs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4000" dirty="0">
                <a:solidFill>
                  <a:srgbClr val="080046"/>
                </a:solidFill>
                <a:latin typeface="Georgia" pitchFamily="18" charset="0"/>
              </a:rPr>
              <a:t>“Building a lab that is antiracist is very different from building a lab that simply avoids racism. Avoiding racism or stating that one’s lab is “not racist” adopts a neutral stance in a struggle that inherently has no neutrality”</a:t>
            </a:r>
          </a:p>
          <a:p>
            <a:pPr marL="0" indent="0">
              <a:buNone/>
              <a:defRPr/>
            </a:pPr>
            <a:r>
              <a:rPr lang="en-US" altLang="en-US" dirty="0">
                <a:solidFill>
                  <a:srgbClr val="080046"/>
                </a:solidFill>
                <a:latin typeface="Georgia" pitchFamily="18" charset="0"/>
              </a:rPr>
              <a:t>- V. </a:t>
            </a:r>
            <a:r>
              <a:rPr lang="en-US" altLang="en-US" dirty="0" err="1">
                <a:solidFill>
                  <a:srgbClr val="080046"/>
                </a:solidFill>
                <a:latin typeface="Georgia" pitchFamily="18" charset="0"/>
              </a:rPr>
              <a:t>Bala</a:t>
            </a:r>
            <a:r>
              <a:rPr lang="en-US" altLang="en-US" dirty="0">
                <a:solidFill>
                  <a:srgbClr val="080046"/>
                </a:solidFill>
                <a:latin typeface="Georgia" pitchFamily="18" charset="0"/>
              </a:rPr>
              <a:t> Chaudhary &amp; </a:t>
            </a:r>
            <a:r>
              <a:rPr lang="en-US" altLang="en-US" dirty="0" err="1">
                <a:solidFill>
                  <a:srgbClr val="080046"/>
                </a:solidFill>
                <a:latin typeface="Georgia" pitchFamily="18" charset="0"/>
              </a:rPr>
              <a:t>Asmeret</a:t>
            </a:r>
            <a:r>
              <a:rPr lang="en-US" altLang="en-US" dirty="0">
                <a:solidFill>
                  <a:srgbClr val="080046"/>
                </a:solidFill>
                <a:latin typeface="Georgia" pitchFamily="18" charset="0"/>
              </a:rPr>
              <a:t> </a:t>
            </a:r>
            <a:r>
              <a:rPr lang="en-US" altLang="en-US" dirty="0" err="1">
                <a:solidFill>
                  <a:srgbClr val="080046"/>
                </a:solidFill>
                <a:latin typeface="Georgia" pitchFamily="18" charset="0"/>
              </a:rPr>
              <a:t>Asefaw</a:t>
            </a:r>
            <a:r>
              <a:rPr lang="en-US" altLang="en-US" dirty="0">
                <a:solidFill>
                  <a:srgbClr val="080046"/>
                </a:solidFill>
                <a:latin typeface="Georgia" pitchFamily="18" charset="0"/>
              </a:rPr>
              <a:t> </a:t>
            </a:r>
            <a:r>
              <a:rPr lang="en-US" altLang="en-US" dirty="0" err="1">
                <a:solidFill>
                  <a:srgbClr val="080046"/>
                </a:solidFill>
                <a:latin typeface="Georgia" pitchFamily="18" charset="0"/>
              </a:rPr>
              <a:t>Berhe</a:t>
            </a:r>
            <a:r>
              <a:rPr lang="en-US" altLang="en-US" dirty="0">
                <a:solidFill>
                  <a:srgbClr val="080046"/>
                </a:solidFill>
                <a:latin typeface="Georgia" pitchFamily="18" charset="0"/>
              </a:rPr>
              <a:t> (2020)</a:t>
            </a: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2361409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7600" y="342899"/>
            <a:ext cx="11074400" cy="1143000"/>
          </a:xfrm>
        </p:spPr>
        <p:txBody>
          <a:bodyPr/>
          <a:lstStyle/>
          <a:p>
            <a:r>
              <a:rPr lang="en-US" dirty="0"/>
              <a:t>Creating Fair-Minded Structures</a:t>
            </a:r>
          </a:p>
        </p:txBody>
      </p:sp>
      <p:sp>
        <p:nvSpPr>
          <p:cNvPr id="3" name="Content Placeholder 2"/>
          <p:cNvSpPr>
            <a:spLocks noGrp="1"/>
          </p:cNvSpPr>
          <p:nvPr>
            <p:ph idx="4294967295"/>
          </p:nvPr>
        </p:nvSpPr>
        <p:spPr>
          <a:xfrm>
            <a:off x="1117600" y="1485899"/>
            <a:ext cx="11074400" cy="4525963"/>
          </a:xfrm>
        </p:spPr>
        <p:txBody>
          <a:bodyPr>
            <a:normAutofit/>
          </a:bodyPr>
          <a:lstStyle/>
          <a:p>
            <a:r>
              <a:rPr lang="en-US" sz="3200" dirty="0">
                <a:latin typeface="Georgia" panose="02040502050405020303" pitchFamily="18" charset="0"/>
              </a:rPr>
              <a:t>Listen to and learn about the experiences of marginalized individuals and groups</a:t>
            </a:r>
          </a:p>
          <a:p>
            <a:r>
              <a:rPr lang="en-US" sz="3200" dirty="0">
                <a:latin typeface="Georgia" panose="02040502050405020303" pitchFamily="18" charset="0"/>
              </a:rPr>
              <a:t>Accept responsibility and take personal action to promote fairness</a:t>
            </a:r>
          </a:p>
          <a:p>
            <a:r>
              <a:rPr lang="en-US" sz="3200" dirty="0">
                <a:latin typeface="Georgia" panose="02040502050405020303" pitchFamily="18" charset="0"/>
              </a:rPr>
              <a:t>Work collectively to improve, change structures to increase access, retention, support, and success. </a:t>
            </a:r>
          </a:p>
          <a:p>
            <a:endParaRPr lang="en-US" dirty="0"/>
          </a:p>
        </p:txBody>
      </p:sp>
    </p:spTree>
    <p:extLst>
      <p:ext uri="{BB962C8B-B14F-4D97-AF65-F5344CB8AC3E}">
        <p14:creationId xmlns:p14="http://schemas.microsoft.com/office/powerpoint/2010/main" val="811198979"/>
      </p:ext>
    </p:extLst>
  </p:cSld>
  <p:clrMapOvr>
    <a:masterClrMapping/>
  </p:clrMapOvr>
  <mc:AlternateContent xmlns:mc="http://schemas.openxmlformats.org/markup-compatibility/2006">
    <mc:Choice xmlns:p14="http://schemas.microsoft.com/office/powerpoint/2010/main" Requires="p14">
      <p:transition p14:dur="10" advTm="10000"/>
    </mc:Choice>
    <mc:Fallback>
      <p:transition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AA8F-A984-4EAE-AFA8-AE3D69662DBC}"/>
              </a:ext>
            </a:extLst>
          </p:cNvPr>
          <p:cNvSpPr>
            <a:spLocks noGrp="1"/>
          </p:cNvSpPr>
          <p:nvPr>
            <p:ph type="ctrTitle" idx="4294967295"/>
          </p:nvPr>
        </p:nvSpPr>
        <p:spPr>
          <a:xfrm>
            <a:off x="928254" y="1870509"/>
            <a:ext cx="5784850" cy="2387600"/>
          </a:xfrm>
        </p:spPr>
        <p:txBody>
          <a:bodyPr>
            <a:normAutofit/>
          </a:bodyPr>
          <a:lstStyle/>
          <a:p>
            <a:r>
              <a:rPr lang="en-US" sz="6000" dirty="0"/>
              <a:t>Questions? </a:t>
            </a:r>
          </a:p>
        </p:txBody>
      </p:sp>
    </p:spTree>
    <p:extLst>
      <p:ext uri="{BB962C8B-B14F-4D97-AF65-F5344CB8AC3E}">
        <p14:creationId xmlns:p14="http://schemas.microsoft.com/office/powerpoint/2010/main" val="1642654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Get Involved</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0688"/>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Inclusive Lab Leaders</a:t>
            </a:r>
          </a:p>
          <a:p>
            <a:pPr marL="798195" lvl="1" indent="-340995">
              <a:defRPr/>
            </a:pPr>
            <a:r>
              <a:rPr lang="en-US" altLang="en-US" sz="2800" dirty="0">
                <a:solidFill>
                  <a:srgbClr val="080046"/>
                </a:solidFill>
                <a:latin typeface="Georgia" pitchFamily="18" charset="0"/>
                <a:hlinkClick r:id="rId2"/>
              </a:rPr>
              <a:t>https://21centurysci.beckman.illinois.edu/inclusive-lab-leaders/</a:t>
            </a:r>
            <a:r>
              <a:rPr lang="en-US" altLang="en-US" sz="2800" dirty="0">
                <a:solidFill>
                  <a:srgbClr val="080046"/>
                </a:solidFill>
                <a:latin typeface="Georgia" pitchFamily="18" charset="0"/>
              </a:rPr>
              <a:t> </a:t>
            </a:r>
          </a:p>
          <a:p>
            <a:pPr marL="798195" lvl="1" indent="-340995">
              <a:defRPr/>
            </a:pPr>
            <a:r>
              <a:rPr lang="en-US" altLang="en-US" sz="2800" dirty="0">
                <a:solidFill>
                  <a:srgbClr val="080046"/>
                </a:solidFill>
                <a:latin typeface="Georgia" pitchFamily="18" charset="0"/>
              </a:rPr>
              <a:t>Dr. Kate Clancy </a:t>
            </a:r>
            <a:r>
              <a:rPr lang="en-US" altLang="en-US" sz="2800" dirty="0">
                <a:solidFill>
                  <a:srgbClr val="080046"/>
                </a:solidFill>
                <a:latin typeface="Georgia" pitchFamily="18" charset="0"/>
                <a:hlinkClick r:id="rId3"/>
              </a:rPr>
              <a:t>kclancy@illinois.edu</a:t>
            </a:r>
            <a:r>
              <a:rPr lang="en-US" altLang="en-US" sz="2800" dirty="0">
                <a:solidFill>
                  <a:srgbClr val="080046"/>
                </a:solidFill>
                <a:latin typeface="Georgia" pitchFamily="18" charset="0"/>
              </a:rPr>
              <a:t> </a:t>
            </a:r>
          </a:p>
          <a:p>
            <a:pPr marL="340995" indent="-340995">
              <a:defRPr/>
            </a:pPr>
            <a:r>
              <a:rPr lang="en-US" altLang="en-US" sz="3200" dirty="0">
                <a:solidFill>
                  <a:srgbClr val="080046"/>
                </a:solidFill>
                <a:latin typeface="Georgia" pitchFamily="18" charset="0"/>
              </a:rPr>
              <a:t>IGB Committee on Diversity </a:t>
            </a:r>
          </a:p>
          <a:p>
            <a:pPr marL="798195" lvl="1" indent="-340995">
              <a:defRPr/>
            </a:pPr>
            <a:r>
              <a:rPr lang="en-US" altLang="en-US" sz="2800" dirty="0">
                <a:solidFill>
                  <a:srgbClr val="080046"/>
                </a:solidFill>
                <a:latin typeface="Georgia" pitchFamily="18" charset="0"/>
              </a:rPr>
              <a:t>Dr. Ripan Malhi  </a:t>
            </a:r>
            <a:r>
              <a:rPr lang="en-US" altLang="en-US" sz="2800" dirty="0">
                <a:solidFill>
                  <a:srgbClr val="080046"/>
                </a:solidFill>
                <a:latin typeface="Georgia" pitchFamily="18" charset="0"/>
                <a:hlinkClick r:id="rId4"/>
              </a:rPr>
              <a:t>mahli@illinois.edu</a:t>
            </a:r>
            <a:endParaRPr lang="en-US" altLang="en-US" sz="2800" dirty="0">
              <a:solidFill>
                <a:srgbClr val="080046"/>
              </a:solidFill>
              <a:latin typeface="Georgia" pitchFamily="18" charset="0"/>
            </a:endParaRPr>
          </a:p>
          <a:p>
            <a:pPr marL="340995" indent="-340995">
              <a:defRPr/>
            </a:pPr>
            <a:r>
              <a:rPr lang="en-US" altLang="en-US" sz="3200" dirty="0">
                <a:solidFill>
                  <a:srgbClr val="080046"/>
                </a:solidFill>
                <a:latin typeface="Georgia" pitchFamily="18" charset="0"/>
              </a:rPr>
              <a:t>IGB Committee on Diversity Task Force</a:t>
            </a:r>
          </a:p>
          <a:p>
            <a:pPr marL="798195" lvl="1" indent="-340995">
              <a:defRPr/>
            </a:pPr>
            <a:r>
              <a:rPr lang="en-US" altLang="en-US" sz="2800" dirty="0">
                <a:solidFill>
                  <a:srgbClr val="080046"/>
                </a:solidFill>
                <a:latin typeface="Georgia" pitchFamily="18" charset="0"/>
              </a:rPr>
              <a:t>Dr. Alisa King-Klemperer </a:t>
            </a:r>
            <a:r>
              <a:rPr lang="en-US" altLang="en-US" sz="2800" dirty="0">
                <a:solidFill>
                  <a:srgbClr val="080046"/>
                </a:solidFill>
                <a:latin typeface="Georgia" pitchFamily="18" charset="0"/>
                <a:hlinkClick r:id="rId5"/>
              </a:rPr>
              <a:t>amking4@illinois.edu</a:t>
            </a:r>
            <a:r>
              <a:rPr lang="en-US" altLang="en-US" sz="2800" dirty="0">
                <a:solidFill>
                  <a:srgbClr val="080046"/>
                </a:solidFill>
                <a:latin typeface="Georgia" pitchFamily="18" charset="0"/>
              </a:rPr>
              <a:t> </a:t>
            </a:r>
          </a:p>
          <a:p>
            <a:pPr marL="798195" lvl="1" indent="-340995">
              <a:defRPr/>
            </a:pPr>
            <a:endParaRPr lang="en-US" altLang="en-US" sz="2800" dirty="0">
              <a:solidFill>
                <a:srgbClr val="080046"/>
              </a:solidFill>
              <a:latin typeface="Georgia" pitchFamily="18" charset="0"/>
            </a:endParaRPr>
          </a:p>
        </p:txBody>
      </p:sp>
    </p:spTree>
    <p:extLst>
      <p:ext uri="{BB962C8B-B14F-4D97-AF65-F5344CB8AC3E}">
        <p14:creationId xmlns:p14="http://schemas.microsoft.com/office/powerpoint/2010/main" val="321252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Articles on Inclusive Labs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0688"/>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hlinkClick r:id="rId2"/>
              </a:rPr>
              <a:t>Inclusivity for all: How to make your research group accessible </a:t>
            </a:r>
            <a:r>
              <a:rPr lang="en-US" altLang="en-US" sz="3200" dirty="0">
                <a:solidFill>
                  <a:srgbClr val="080046"/>
                </a:solidFill>
                <a:latin typeface="Georgia" pitchFamily="18" charset="0"/>
              </a:rPr>
              <a:t>(Science, Jan 2020) </a:t>
            </a:r>
          </a:p>
          <a:p>
            <a:pPr marL="340995" indent="-340995">
              <a:defRPr/>
            </a:pPr>
            <a:r>
              <a:rPr lang="en-US" altLang="en-US" sz="3200" dirty="0">
                <a:solidFill>
                  <a:srgbClr val="080046"/>
                </a:solidFill>
                <a:latin typeface="Georgia" pitchFamily="18" charset="0"/>
                <a:hlinkClick r:id="rId3"/>
              </a:rPr>
              <a:t>How LGBT+ scientists would like to be included and welcomed in STEM workplaces </a:t>
            </a:r>
            <a:r>
              <a:rPr lang="en-US" altLang="en-US" sz="3200" dirty="0">
                <a:solidFill>
                  <a:srgbClr val="080046"/>
                </a:solidFill>
                <a:latin typeface="Georgia" pitchFamily="18" charset="0"/>
              </a:rPr>
              <a:t>(Nature, Oct 2020)</a:t>
            </a:r>
          </a:p>
          <a:p>
            <a:pPr marL="340995" indent="-340995">
              <a:defRPr/>
            </a:pPr>
            <a:r>
              <a:rPr lang="en-US" altLang="en-US" sz="3200" dirty="0">
                <a:solidFill>
                  <a:srgbClr val="080046"/>
                </a:solidFill>
                <a:latin typeface="Georgia" pitchFamily="18" charset="0"/>
                <a:hlinkClick r:id="rId4"/>
              </a:rPr>
              <a:t>Ten Simple Rules for Building an Antiracist Lab </a:t>
            </a:r>
            <a:r>
              <a:rPr lang="en-US" altLang="en-US" sz="3200" dirty="0">
                <a:solidFill>
                  <a:srgbClr val="080046"/>
                </a:solidFill>
                <a:latin typeface="Georgia" pitchFamily="18" charset="0"/>
              </a:rPr>
              <a:t>(</a:t>
            </a:r>
            <a:r>
              <a:rPr lang="en-US" altLang="en-US" sz="3200" dirty="0" err="1">
                <a:solidFill>
                  <a:srgbClr val="080046"/>
                </a:solidFill>
                <a:latin typeface="Georgia" pitchFamily="18" charset="0"/>
              </a:rPr>
              <a:t>PLoS</a:t>
            </a:r>
            <a:r>
              <a:rPr lang="en-US" altLang="en-US" sz="3200" dirty="0">
                <a:solidFill>
                  <a:srgbClr val="080046"/>
                </a:solidFill>
                <a:latin typeface="Georgia" pitchFamily="18" charset="0"/>
              </a:rPr>
              <a:t> Computational Biology, Oct 2020)</a:t>
            </a:r>
          </a:p>
          <a:p>
            <a:pPr marL="340995" indent="-340995">
              <a:defRPr/>
            </a:pPr>
            <a:endParaRPr lang="en-US" altLang="en-US" sz="3200" dirty="0">
              <a:solidFill>
                <a:srgbClr val="080046"/>
              </a:solidFill>
              <a:latin typeface="Georgia" pitchFamily="18" charset="0"/>
            </a:endParaRPr>
          </a:p>
        </p:txBody>
      </p:sp>
    </p:spTree>
    <p:extLst>
      <p:ext uri="{BB962C8B-B14F-4D97-AF65-F5344CB8AC3E}">
        <p14:creationId xmlns:p14="http://schemas.microsoft.com/office/powerpoint/2010/main" val="400643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Introduction</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en-US" sz="3200" dirty="0">
              <a:solidFill>
                <a:srgbClr val="080046"/>
              </a:solidFill>
              <a:latin typeface="Georgia"/>
            </a:endParaRPr>
          </a:p>
          <a:p>
            <a:pPr marL="340995" indent="-340995">
              <a:defRPr/>
            </a:pPr>
            <a:endParaRPr lang="en-US" altLang="en-US" sz="3200" dirty="0">
              <a:solidFill>
                <a:srgbClr val="080046"/>
              </a:solidFill>
              <a:latin typeface="Georgia"/>
            </a:endParaRP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413066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Office of the Vice Chancellor for Diversity, Equity &amp; Inclusion</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39628" y="1532023"/>
            <a:ext cx="10031835" cy="487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defRPr/>
            </a:pPr>
            <a:endParaRPr lang="en-US" altLang="en-US" dirty="0">
              <a:solidFill>
                <a:srgbClr val="080046"/>
              </a:solidFill>
              <a:latin typeface="Georgia" pitchFamily="18" charset="0"/>
            </a:endParaRPr>
          </a:p>
        </p:txBody>
      </p:sp>
      <p:sp>
        <p:nvSpPr>
          <p:cNvPr id="4" name="Rectangle 3">
            <a:extLst>
              <a:ext uri="{FF2B5EF4-FFF2-40B4-BE49-F238E27FC236}">
                <a16:creationId xmlns:a16="http://schemas.microsoft.com/office/drawing/2014/main" id="{CA4A0EF8-B0C2-4434-9EEF-F1F4C98F2457}"/>
              </a:ext>
            </a:extLst>
          </p:cNvPr>
          <p:cNvSpPr txBox="1">
            <a:spLocks noChangeArrowheads="1"/>
          </p:cNvSpPr>
          <p:nvPr/>
        </p:nvSpPr>
        <p:spPr>
          <a:xfrm>
            <a:off x="783594" y="1534446"/>
            <a:ext cx="10532106" cy="44418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dirty="0">
                <a:solidFill>
                  <a:srgbClr val="080046"/>
                </a:solidFill>
                <a:latin typeface="Georgia"/>
              </a:rPr>
              <a:t>(217) 300-9580</a:t>
            </a:r>
          </a:p>
          <a:p>
            <a:pPr marL="0" indent="0">
              <a:buNone/>
              <a:defRPr/>
            </a:pPr>
            <a:r>
              <a:rPr lang="en-US" altLang="en-US" sz="2400" dirty="0">
                <a:solidFill>
                  <a:srgbClr val="080046"/>
                </a:solidFill>
                <a:latin typeface="Georgia"/>
                <a:hlinkClick r:id="rId3"/>
              </a:rPr>
              <a:t>http://diversity.illinois.edu</a:t>
            </a:r>
            <a:endParaRPr lang="en-US" altLang="en-US" sz="2400" dirty="0">
              <a:solidFill>
                <a:srgbClr val="080046"/>
              </a:solidFill>
              <a:latin typeface="Georgia"/>
            </a:endParaRPr>
          </a:p>
          <a:p>
            <a:pPr marL="0" indent="0">
              <a:buNone/>
              <a:defRPr/>
            </a:pPr>
            <a:r>
              <a:rPr lang="en-US" altLang="en-US" sz="2400" dirty="0">
                <a:solidFill>
                  <a:srgbClr val="080046"/>
                </a:solidFill>
                <a:latin typeface="Georgia"/>
                <a:hlinkClick r:id="rId4"/>
              </a:rPr>
              <a:t>diversity@illinois.edu</a:t>
            </a:r>
            <a:r>
              <a:rPr lang="en-US" altLang="en-US" sz="2400" dirty="0">
                <a:solidFill>
                  <a:srgbClr val="080046"/>
                </a:solidFill>
                <a:latin typeface="Georgia"/>
              </a:rPr>
              <a:t> </a:t>
            </a:r>
          </a:p>
          <a:p>
            <a:pPr marL="340995" indent="-340995">
              <a:defRPr/>
            </a:pPr>
            <a:r>
              <a:rPr lang="en-US" altLang="en-US" sz="2400" dirty="0">
                <a:solidFill>
                  <a:srgbClr val="080046"/>
                </a:solidFill>
                <a:latin typeface="Georgia" pitchFamily="18" charset="0"/>
              </a:rPr>
              <a:t>Office of Access &amp; Equity</a:t>
            </a:r>
          </a:p>
          <a:p>
            <a:pPr marL="798195" lvl="1" indent="-340995">
              <a:defRPr/>
            </a:pPr>
            <a:r>
              <a:rPr lang="en-US" altLang="en-US" sz="2000" dirty="0">
                <a:solidFill>
                  <a:srgbClr val="080046"/>
                </a:solidFill>
                <a:latin typeface="Georgia" pitchFamily="18" charset="0"/>
              </a:rPr>
              <a:t>ADA Division</a:t>
            </a:r>
          </a:p>
          <a:p>
            <a:pPr marL="798195" lvl="1" indent="-340995">
              <a:defRPr/>
            </a:pPr>
            <a:r>
              <a:rPr lang="en-US" altLang="en-US" sz="2000" dirty="0">
                <a:solidFill>
                  <a:srgbClr val="080046"/>
                </a:solidFill>
                <a:latin typeface="Georgia" pitchFamily="18" charset="0"/>
              </a:rPr>
              <a:t>Affirmative Action Division</a:t>
            </a:r>
          </a:p>
          <a:p>
            <a:pPr marL="798195" lvl="1" indent="-340995">
              <a:defRPr/>
            </a:pPr>
            <a:r>
              <a:rPr lang="en-US" altLang="en-US" sz="2000" dirty="0">
                <a:solidFill>
                  <a:srgbClr val="080046"/>
                </a:solidFill>
                <a:latin typeface="Georgia" pitchFamily="18" charset="0"/>
              </a:rPr>
              <a:t>Equal Employment Opportunity Division</a:t>
            </a:r>
          </a:p>
          <a:p>
            <a:pPr marL="340995" indent="-340995">
              <a:defRPr/>
            </a:pPr>
            <a:r>
              <a:rPr lang="en-US" altLang="en-US" sz="2400" dirty="0">
                <a:solidFill>
                  <a:srgbClr val="080046"/>
                </a:solidFill>
                <a:latin typeface="Georgia" pitchFamily="18" charset="0"/>
              </a:rPr>
              <a:t>Business, Community &amp; Economic Development</a:t>
            </a:r>
          </a:p>
          <a:p>
            <a:pPr marL="340995" indent="-340995">
              <a:defRPr/>
            </a:pPr>
            <a:r>
              <a:rPr lang="en-US" altLang="en-US" sz="2400" dirty="0">
                <a:solidFill>
                  <a:srgbClr val="080046"/>
                </a:solidFill>
                <a:latin typeface="Georgia" pitchFamily="18" charset="0"/>
              </a:rPr>
              <a:t>Office of Academic Inclusive Excellence</a:t>
            </a:r>
          </a:p>
          <a:p>
            <a:pPr marL="340995" indent="-340995">
              <a:defRPr/>
            </a:pPr>
            <a:r>
              <a:rPr lang="en-US" altLang="en-US" sz="2400" dirty="0">
                <a:solidFill>
                  <a:srgbClr val="080046"/>
                </a:solidFill>
                <a:latin typeface="Georgia" pitchFamily="18" charset="0"/>
              </a:rPr>
              <a:t>Title IX Office</a:t>
            </a: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2018123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Contact Us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39629" y="1532023"/>
            <a:ext cx="9102872" cy="487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defRPr/>
            </a:pPr>
            <a:endParaRPr lang="en-US" altLang="en-US" dirty="0">
              <a:solidFill>
                <a:srgbClr val="080046"/>
              </a:solidFill>
              <a:latin typeface="Georgia" pitchFamily="18" charset="0"/>
            </a:endParaRPr>
          </a:p>
        </p:txBody>
      </p:sp>
      <p:sp>
        <p:nvSpPr>
          <p:cNvPr id="4" name="Rectangle 3">
            <a:extLst>
              <a:ext uri="{FF2B5EF4-FFF2-40B4-BE49-F238E27FC236}">
                <a16:creationId xmlns:a16="http://schemas.microsoft.com/office/drawing/2014/main" id="{CA4A0EF8-B0C2-4434-9EEF-F1F4C98F2457}"/>
              </a:ext>
            </a:extLst>
          </p:cNvPr>
          <p:cNvSpPr txBox="1">
            <a:spLocks noChangeArrowheads="1"/>
          </p:cNvSpPr>
          <p:nvPr/>
        </p:nvSpPr>
        <p:spPr>
          <a:xfrm>
            <a:off x="783594" y="1534446"/>
            <a:ext cx="10303506" cy="48694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solidFill>
                  <a:srgbClr val="080046"/>
                </a:solidFill>
                <a:latin typeface="Georgia"/>
              </a:rPr>
              <a:t>Office of Academic Inclusive Excellence</a:t>
            </a:r>
          </a:p>
          <a:p>
            <a:pPr marL="0" indent="0">
              <a:buNone/>
              <a:defRPr/>
            </a:pPr>
            <a:r>
              <a:rPr lang="en-US" altLang="en-US" sz="2200" dirty="0">
                <a:solidFill>
                  <a:srgbClr val="080046"/>
                </a:solidFill>
                <a:latin typeface="Georgia"/>
              </a:rPr>
              <a:t>Education ● Equity Support ● Organizational Development</a:t>
            </a:r>
          </a:p>
          <a:p>
            <a:pPr marL="0" indent="0">
              <a:buNone/>
              <a:defRPr/>
            </a:pPr>
            <a:endParaRPr lang="en-US" altLang="en-US" sz="2200" dirty="0">
              <a:solidFill>
                <a:srgbClr val="080046"/>
              </a:solidFill>
              <a:latin typeface="Georgia"/>
            </a:endParaRPr>
          </a:p>
          <a:p>
            <a:pPr marL="0" indent="0">
              <a:buNone/>
              <a:defRPr/>
            </a:pPr>
            <a:r>
              <a:rPr lang="en-US" altLang="en-US" dirty="0">
                <a:solidFill>
                  <a:srgbClr val="080046"/>
                </a:solidFill>
                <a:latin typeface="Georgia"/>
              </a:rPr>
              <a:t>Ross Wantland</a:t>
            </a:r>
          </a:p>
          <a:p>
            <a:pPr marL="0" indent="0">
              <a:buNone/>
              <a:defRPr/>
            </a:pPr>
            <a:r>
              <a:rPr lang="en-US" altLang="en-US" dirty="0">
                <a:solidFill>
                  <a:srgbClr val="080046"/>
                </a:solidFill>
                <a:latin typeface="Georgia"/>
              </a:rPr>
              <a:t>Director of Curriculum Development and Education</a:t>
            </a:r>
          </a:p>
          <a:p>
            <a:pPr marL="0" indent="0">
              <a:buNone/>
              <a:defRPr/>
            </a:pPr>
            <a:r>
              <a:rPr lang="en-US" altLang="en-US" dirty="0">
                <a:solidFill>
                  <a:srgbClr val="080046"/>
                </a:solidFill>
                <a:latin typeface="Georgia"/>
                <a:hlinkClick r:id="rId3"/>
              </a:rPr>
              <a:t>wantland@illinois.edu</a:t>
            </a:r>
            <a:r>
              <a:rPr lang="en-US" altLang="en-US" dirty="0">
                <a:solidFill>
                  <a:srgbClr val="080046"/>
                </a:solidFill>
                <a:latin typeface="Georgia"/>
              </a:rPr>
              <a:t> </a:t>
            </a:r>
            <a:endParaRPr lang="en-US" altLang="en-US" sz="3600"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399161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7600" y="342899"/>
            <a:ext cx="11074400" cy="1143000"/>
          </a:xfrm>
        </p:spPr>
        <p:txBody>
          <a:bodyPr/>
          <a:lstStyle/>
          <a:p>
            <a:r>
              <a:rPr lang="en-US" dirty="0"/>
              <a:t>Campus Resources: Support</a:t>
            </a:r>
          </a:p>
        </p:txBody>
      </p:sp>
      <p:sp>
        <p:nvSpPr>
          <p:cNvPr id="3" name="Content Placeholder 2"/>
          <p:cNvSpPr>
            <a:spLocks noGrp="1"/>
          </p:cNvSpPr>
          <p:nvPr>
            <p:ph idx="4294967295"/>
          </p:nvPr>
        </p:nvSpPr>
        <p:spPr>
          <a:xfrm>
            <a:off x="1117600" y="1417638"/>
            <a:ext cx="11074400" cy="4525963"/>
          </a:xfrm>
        </p:spPr>
        <p:txBody>
          <a:bodyPr>
            <a:normAutofit/>
          </a:bodyPr>
          <a:lstStyle/>
          <a:p>
            <a:r>
              <a:rPr lang="en-US" sz="3600" dirty="0">
                <a:latin typeface="Georgia" panose="02040502050405020303" pitchFamily="18" charset="0"/>
              </a:rPr>
              <a:t>Counseling Center – 333-3704 counselingcenter.Illinois.edu </a:t>
            </a:r>
          </a:p>
          <a:p>
            <a:r>
              <a:rPr lang="en-US" sz="3600" dirty="0">
                <a:latin typeface="Georgia" panose="02040502050405020303" pitchFamily="18" charset="0"/>
              </a:rPr>
              <a:t>McKinley Health Center Mental Health – 333-2700 mhc.Illinois.edu </a:t>
            </a:r>
          </a:p>
          <a:p>
            <a:r>
              <a:rPr lang="en-US" sz="3600" dirty="0">
                <a:latin typeface="Georgia" panose="02040502050405020303" pitchFamily="18" charset="0"/>
              </a:rPr>
              <a:t>Women’s Resources Center – 333-3137 oiir.Illinois.edu/</a:t>
            </a:r>
            <a:r>
              <a:rPr lang="en-US" sz="3600" dirty="0" err="1">
                <a:latin typeface="Georgia" panose="02040502050405020303" pitchFamily="18" charset="0"/>
              </a:rPr>
              <a:t>womens</a:t>
            </a:r>
            <a:r>
              <a:rPr lang="en-US" sz="3600" dirty="0">
                <a:latin typeface="Georgia" panose="02040502050405020303" pitchFamily="18" charset="0"/>
              </a:rPr>
              <a:t>-center </a:t>
            </a:r>
          </a:p>
          <a:p>
            <a:r>
              <a:rPr lang="en-US" sz="3600" dirty="0">
                <a:latin typeface="Georgia" panose="02040502050405020303" pitchFamily="18" charset="0"/>
              </a:rPr>
              <a:t>Faculty Staff Assistance Program – 244-5312 humanresources.illinois.edu</a:t>
            </a:r>
            <a:endParaRPr lang="en-US" sz="4400" dirty="0">
              <a:latin typeface="Georgia" panose="02040502050405020303" pitchFamily="18" charset="0"/>
            </a:endParaRPr>
          </a:p>
        </p:txBody>
      </p:sp>
    </p:spTree>
    <p:extLst>
      <p:ext uri="{BB962C8B-B14F-4D97-AF65-F5344CB8AC3E}">
        <p14:creationId xmlns:p14="http://schemas.microsoft.com/office/powerpoint/2010/main" val="320949357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7600" y="342899"/>
            <a:ext cx="11074400" cy="1143000"/>
          </a:xfrm>
        </p:spPr>
        <p:txBody>
          <a:bodyPr/>
          <a:lstStyle/>
          <a:p>
            <a:r>
              <a:rPr lang="en-US" dirty="0"/>
              <a:t>Campus Resources: Reporting</a:t>
            </a:r>
          </a:p>
        </p:txBody>
      </p:sp>
      <p:sp>
        <p:nvSpPr>
          <p:cNvPr id="3" name="Content Placeholder 2"/>
          <p:cNvSpPr>
            <a:spLocks noGrp="1"/>
          </p:cNvSpPr>
          <p:nvPr>
            <p:ph idx="4294967295"/>
          </p:nvPr>
        </p:nvSpPr>
        <p:spPr>
          <a:xfrm>
            <a:off x="1143000" y="1417638"/>
            <a:ext cx="11074400" cy="4525963"/>
          </a:xfrm>
        </p:spPr>
        <p:txBody>
          <a:bodyPr>
            <a:normAutofit/>
          </a:bodyPr>
          <a:lstStyle/>
          <a:p>
            <a:r>
              <a:rPr lang="en-US" sz="3600" dirty="0">
                <a:latin typeface="Georgia" panose="02040502050405020303" pitchFamily="18" charset="0"/>
              </a:rPr>
              <a:t>Reporting Acts of Bias </a:t>
            </a:r>
            <a:r>
              <a:rPr lang="en-US" sz="3600" u="sng" dirty="0">
                <a:latin typeface="Georgia" panose="02040502050405020303" pitchFamily="18" charset="0"/>
              </a:rPr>
              <a:t>bart.Illinois.edu</a:t>
            </a:r>
          </a:p>
          <a:p>
            <a:r>
              <a:rPr lang="en-US" sz="3600" dirty="0">
                <a:latin typeface="Georgia" panose="02040502050405020303" pitchFamily="18" charset="0"/>
              </a:rPr>
              <a:t>Office of Access and Equity </a:t>
            </a:r>
            <a:r>
              <a:rPr lang="en-US" sz="3600" u="sng" dirty="0">
                <a:latin typeface="Georgia" panose="02040502050405020303" pitchFamily="18" charset="0"/>
              </a:rPr>
              <a:t>diversity.illinois.edu</a:t>
            </a:r>
          </a:p>
          <a:p>
            <a:r>
              <a:rPr lang="en-US" sz="3600" dirty="0">
                <a:latin typeface="Georgia" panose="02040502050405020303" pitchFamily="18" charset="0"/>
              </a:rPr>
              <a:t>Title IX Reporting </a:t>
            </a:r>
            <a:r>
              <a:rPr lang="en-US" sz="3600" u="sng" dirty="0">
                <a:latin typeface="Georgia" panose="02040502050405020303" pitchFamily="18" charset="0"/>
              </a:rPr>
              <a:t>wecare.Illinois.edu</a:t>
            </a:r>
          </a:p>
          <a:p>
            <a:r>
              <a:rPr lang="en-US" sz="3600" dirty="0">
                <a:latin typeface="Georgia" panose="02040502050405020303" pitchFamily="18" charset="0"/>
              </a:rPr>
              <a:t>Office of Student Conflict Resolution 333-3680 </a:t>
            </a:r>
            <a:r>
              <a:rPr lang="en-US" sz="3600" u="sng" dirty="0">
                <a:latin typeface="Georgia" panose="02040502050405020303" pitchFamily="18" charset="0"/>
              </a:rPr>
              <a:t>conflictresolution.Illinois.edu</a:t>
            </a:r>
            <a:endParaRPr lang="en-US" sz="4400" u="sng" dirty="0">
              <a:latin typeface="Georgia" panose="02040502050405020303" pitchFamily="18" charset="0"/>
            </a:endParaRPr>
          </a:p>
        </p:txBody>
      </p:sp>
    </p:spTree>
    <p:extLst>
      <p:ext uri="{BB962C8B-B14F-4D97-AF65-F5344CB8AC3E}">
        <p14:creationId xmlns:p14="http://schemas.microsoft.com/office/powerpoint/2010/main" val="37219826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Today’s Goals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Identify issues with inclusion, access, and equity in labs</a:t>
            </a:r>
          </a:p>
          <a:p>
            <a:pPr marL="340995" indent="-340995">
              <a:defRPr/>
            </a:pPr>
            <a:r>
              <a:rPr lang="en-US" altLang="en-US" sz="3200" dirty="0">
                <a:solidFill>
                  <a:srgbClr val="080046"/>
                </a:solidFill>
                <a:latin typeface="Georgia"/>
              </a:rPr>
              <a:t>Discuss strategies for creating an inclusive and supportive lab</a:t>
            </a:r>
          </a:p>
          <a:p>
            <a:pPr marL="340995" indent="-340995">
              <a:defRPr/>
            </a:pPr>
            <a:r>
              <a:rPr lang="en-US" altLang="en-US" sz="3200" dirty="0">
                <a:solidFill>
                  <a:srgbClr val="080046"/>
                </a:solidFill>
                <a:latin typeface="Georgia"/>
              </a:rPr>
              <a:t>Practice responding to situations to support inclusion</a:t>
            </a:r>
          </a:p>
          <a:p>
            <a:pPr marL="340995" indent="-340995">
              <a:defRPr/>
            </a:pPr>
            <a:endParaRPr lang="en-US" altLang="en-US" sz="3200" dirty="0">
              <a:solidFill>
                <a:srgbClr val="080046"/>
              </a:solidFill>
              <a:latin typeface="Georgia"/>
            </a:endParaRP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61541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Assumptions and Agreements</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376125"/>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a:rPr>
              <a:t>Racism, sexism, ableism, classism, antisemitism, and other forms of oppression harm our communities</a:t>
            </a:r>
          </a:p>
          <a:p>
            <a:pPr marL="340995" indent="-340995">
              <a:defRPr/>
            </a:pPr>
            <a:r>
              <a:rPr lang="en-US" altLang="en-US" sz="3200" dirty="0">
                <a:solidFill>
                  <a:srgbClr val="080046"/>
                </a:solidFill>
                <a:latin typeface="Georgia"/>
              </a:rPr>
              <a:t>We all hold biases and stereotypes about groups of people</a:t>
            </a:r>
          </a:p>
          <a:p>
            <a:pPr marL="340995" indent="-340995">
              <a:defRPr/>
            </a:pPr>
            <a:r>
              <a:rPr lang="en-US" altLang="en-US" sz="3200" dirty="0">
                <a:solidFill>
                  <a:srgbClr val="080046"/>
                </a:solidFill>
                <a:latin typeface="Georgia"/>
              </a:rPr>
              <a:t>We have all been impacted by these systems</a:t>
            </a:r>
          </a:p>
          <a:p>
            <a:pPr marL="340995" indent="-340995">
              <a:defRPr/>
            </a:pPr>
            <a:r>
              <a:rPr lang="en-US" altLang="en-US" sz="3200" dirty="0">
                <a:solidFill>
                  <a:srgbClr val="080046"/>
                </a:solidFill>
                <a:latin typeface="Georgia"/>
              </a:rPr>
              <a:t>We can best speak from our own individual experiences</a:t>
            </a:r>
          </a:p>
          <a:p>
            <a:pPr marL="340995" indent="-340995">
              <a:defRPr/>
            </a:pPr>
            <a:r>
              <a:rPr lang="en-US" altLang="en-US" sz="3200" dirty="0">
                <a:solidFill>
                  <a:srgbClr val="080046"/>
                </a:solidFill>
                <a:latin typeface="Georgia"/>
              </a:rPr>
              <a:t>We must come together to resolve these issues</a:t>
            </a:r>
          </a:p>
          <a:p>
            <a:pPr marL="340995" indent="-340995">
              <a:defRPr/>
            </a:pPr>
            <a:endParaRPr lang="en-US" altLang="en-US" sz="3200" dirty="0">
              <a:solidFill>
                <a:srgbClr val="080046"/>
              </a:solidFill>
              <a:latin typeface="Georgia"/>
            </a:endParaRPr>
          </a:p>
          <a:p>
            <a:pPr marL="340995" indent="-340995">
              <a:defRPr/>
            </a:pPr>
            <a:endParaRPr lang="en-US" altLang="en-US" sz="3200" dirty="0">
              <a:solidFill>
                <a:srgbClr val="080046"/>
              </a:solidFill>
              <a:latin typeface="Georgia"/>
            </a:endParaRPr>
          </a:p>
          <a:p>
            <a:pPr marL="798195" lvl="1"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138531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aching the Difference Between Equality, Equity, and Justice in Preschool  - Paper Pinecone Blog">
            <a:extLst>
              <a:ext uri="{FF2B5EF4-FFF2-40B4-BE49-F238E27FC236}">
                <a16:creationId xmlns:a16="http://schemas.microsoft.com/office/drawing/2014/main" id="{0128C998-B502-4A63-9FE6-8138F140D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50" y="88900"/>
            <a:ext cx="10441300" cy="588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7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Why is this important?</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6" y="1694780"/>
            <a:ext cx="1001703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5" indent="-340995">
              <a:defRPr/>
            </a:pPr>
            <a:r>
              <a:rPr lang="en-US" altLang="en-US" sz="3200" dirty="0">
                <a:solidFill>
                  <a:srgbClr val="080046"/>
                </a:solidFill>
                <a:latin typeface="Georgia" pitchFamily="18" charset="0"/>
              </a:rPr>
              <a:t>Equal access to education and fields of study</a:t>
            </a:r>
          </a:p>
          <a:p>
            <a:pPr marL="340995" indent="-340995">
              <a:defRPr/>
            </a:pPr>
            <a:r>
              <a:rPr lang="en-US" altLang="en-US" sz="3200" dirty="0">
                <a:solidFill>
                  <a:srgbClr val="080046"/>
                </a:solidFill>
                <a:latin typeface="Georgia" pitchFamily="18" charset="0"/>
              </a:rPr>
              <a:t>Representation and visibility </a:t>
            </a:r>
          </a:p>
          <a:p>
            <a:pPr marL="340995" indent="-340995">
              <a:defRPr/>
            </a:pPr>
            <a:r>
              <a:rPr lang="en-US" altLang="en-US" sz="3200" dirty="0">
                <a:solidFill>
                  <a:srgbClr val="080046"/>
                </a:solidFill>
                <a:latin typeface="Georgia" pitchFamily="18" charset="0"/>
              </a:rPr>
              <a:t>Embracing everyone’s contributions &amp; creativity</a:t>
            </a:r>
          </a:p>
          <a:p>
            <a:pPr marL="340995" indent="-340995">
              <a:defRPr/>
            </a:pPr>
            <a:r>
              <a:rPr lang="en-US" altLang="en-US" sz="3200" dirty="0">
                <a:solidFill>
                  <a:srgbClr val="080046"/>
                </a:solidFill>
                <a:latin typeface="Georgia" pitchFamily="18" charset="0"/>
              </a:rPr>
              <a:t>Congruence with our values</a:t>
            </a:r>
          </a:p>
          <a:p>
            <a:pPr marL="340995" indent="-340995">
              <a:defRPr/>
            </a:pPr>
            <a:endParaRPr lang="en-US" altLang="en-US" dirty="0">
              <a:solidFill>
                <a:srgbClr val="080046"/>
              </a:solidFill>
              <a:latin typeface="Georgia" pitchFamily="18" charset="0"/>
            </a:endParaRPr>
          </a:p>
          <a:p>
            <a:pPr marL="340995" indent="-340995">
              <a:defRPr/>
            </a:pPr>
            <a:endParaRPr lang="en-US" altLang="en-US" dirty="0">
              <a:solidFill>
                <a:srgbClr val="080046"/>
              </a:solidFill>
              <a:latin typeface="Georgia" pitchFamily="18" charset="0"/>
            </a:endParaRPr>
          </a:p>
        </p:txBody>
      </p:sp>
    </p:spTree>
    <p:extLst>
      <p:ext uri="{BB962C8B-B14F-4D97-AF65-F5344CB8AC3E}">
        <p14:creationId xmlns:p14="http://schemas.microsoft.com/office/powerpoint/2010/main" val="277102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1B7-B94D-144E-BD32-1361BF0BF22C}"/>
              </a:ext>
            </a:extLst>
          </p:cNvPr>
          <p:cNvSpPr>
            <a:spLocks noGrp="1"/>
          </p:cNvSpPr>
          <p:nvPr>
            <p:ph type="title" idx="4294967295"/>
          </p:nvPr>
        </p:nvSpPr>
        <p:spPr>
          <a:xfrm>
            <a:off x="709613" y="365125"/>
            <a:ext cx="11482387" cy="1325563"/>
          </a:xfrm>
        </p:spPr>
        <p:txBody>
          <a:bodyPr/>
          <a:lstStyle/>
          <a:p>
            <a:r>
              <a:rPr lang="en-US" dirty="0"/>
              <a:t>Why is this important?</a:t>
            </a:r>
          </a:p>
        </p:txBody>
      </p:sp>
      <p:sp>
        <p:nvSpPr>
          <p:cNvPr id="3" name="Rectangle 3">
            <a:extLst>
              <a:ext uri="{FF2B5EF4-FFF2-40B4-BE49-F238E27FC236}">
                <a16:creationId xmlns:a16="http://schemas.microsoft.com/office/drawing/2014/main" id="{C29D3767-6086-40A9-B556-759F069B56A5}"/>
              </a:ext>
            </a:extLst>
          </p:cNvPr>
          <p:cNvSpPr txBox="1">
            <a:spLocks noChangeArrowheads="1"/>
          </p:cNvSpPr>
          <p:nvPr/>
        </p:nvSpPr>
        <p:spPr>
          <a:xfrm>
            <a:off x="710037" y="1694780"/>
            <a:ext cx="7165099" cy="3086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4000" dirty="0">
                <a:solidFill>
                  <a:srgbClr val="080046"/>
                </a:solidFill>
                <a:latin typeface="Georgia" pitchFamily="18" charset="0"/>
              </a:rPr>
              <a:t>“I observed patterns in the data that were missed by sighted people who were just looking at the trajectory.”</a:t>
            </a:r>
          </a:p>
          <a:p>
            <a:pPr marL="0" indent="0">
              <a:buNone/>
              <a:defRPr/>
            </a:pPr>
            <a:r>
              <a:rPr lang="en-US" altLang="en-US" dirty="0">
                <a:solidFill>
                  <a:srgbClr val="080046"/>
                </a:solidFill>
                <a:latin typeface="Georgia" pitchFamily="18" charset="0"/>
              </a:rPr>
              <a:t>- Mona </a:t>
            </a:r>
            <a:r>
              <a:rPr lang="en-US" altLang="en-US" dirty="0" err="1">
                <a:solidFill>
                  <a:srgbClr val="080046"/>
                </a:solidFill>
                <a:latin typeface="Georgia" pitchFamily="18" charset="0"/>
              </a:rPr>
              <a:t>Minkara</a:t>
            </a:r>
            <a:r>
              <a:rPr lang="en-US" altLang="en-US" dirty="0">
                <a:solidFill>
                  <a:srgbClr val="080046"/>
                </a:solidFill>
                <a:latin typeface="Georgia" pitchFamily="18" charset="0"/>
              </a:rPr>
              <a:t>, Assistant Professor, Northeastern University who developed a mechanism to mathematically “see” protein movement</a:t>
            </a:r>
          </a:p>
          <a:p>
            <a:pPr marL="340995" indent="-340995">
              <a:defRPr/>
            </a:pPr>
            <a:endParaRPr lang="en-US" altLang="en-US" dirty="0">
              <a:solidFill>
                <a:srgbClr val="080046"/>
              </a:solidFill>
              <a:latin typeface="Georgia" pitchFamily="18" charset="0"/>
            </a:endParaRPr>
          </a:p>
        </p:txBody>
      </p:sp>
      <p:pic>
        <p:nvPicPr>
          <p:cNvPr id="2050" name="Picture 2">
            <a:extLst>
              <a:ext uri="{FF2B5EF4-FFF2-40B4-BE49-F238E27FC236}">
                <a16:creationId xmlns:a16="http://schemas.microsoft.com/office/drawing/2014/main" id="{23C9B81F-BA2C-4761-8600-642906811E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193"/>
          <a:stretch/>
        </p:blipFill>
        <p:spPr bwMode="auto">
          <a:xfrm>
            <a:off x="7875136" y="1690688"/>
            <a:ext cx="4051820" cy="308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71699"/>
      </p:ext>
    </p:extLst>
  </p:cSld>
  <p:clrMapOvr>
    <a:masterClrMapping/>
  </p:clrMapOvr>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35C824D5A69B4D851D5DF731789809" ma:contentTypeVersion="11" ma:contentTypeDescription="Create a new document." ma:contentTypeScope="" ma:versionID="d8fe9122f41ddd78b07dd89755f73b5c">
  <xsd:schema xmlns:xsd="http://www.w3.org/2001/XMLSchema" xmlns:xs="http://www.w3.org/2001/XMLSchema" xmlns:p="http://schemas.microsoft.com/office/2006/metadata/properties" xmlns:ns3="2881d00a-dfe9-4fa0-8ac8-327db09b74d5" xmlns:ns4="d5ce8da6-8690-4ed2-9340-92424da5c6af" targetNamespace="http://schemas.microsoft.com/office/2006/metadata/properties" ma:root="true" ma:fieldsID="3bff6e81e2681290f0bd72b59d1d04ee" ns3:_="" ns4:_="">
    <xsd:import namespace="2881d00a-dfe9-4fa0-8ac8-327db09b74d5"/>
    <xsd:import namespace="d5ce8da6-8690-4ed2-9340-92424da5c6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1d00a-dfe9-4fa0-8ac8-327db09b7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ce8da6-8690-4ed2-9340-92424da5c6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27884C-E967-44E3-A3E8-52E29AB1A063}">
  <ds:schemaRefs>
    <ds:schemaRef ds:uri="http://schemas.microsoft.com/sharepoint/v3/contenttype/forms"/>
  </ds:schemaRefs>
</ds:datastoreItem>
</file>

<file path=customXml/itemProps2.xml><?xml version="1.0" encoding="utf-8"?>
<ds:datastoreItem xmlns:ds="http://schemas.openxmlformats.org/officeDocument/2006/customXml" ds:itemID="{8894EF87-5827-4B6E-96B1-91F03D61D40E}">
  <ds:schemaRefs>
    <ds:schemaRef ds:uri="http://schemas.microsoft.com/office/2006/documentManagement/types"/>
    <ds:schemaRef ds:uri="http://purl.org/dc/terms/"/>
    <ds:schemaRef ds:uri="http://purl.org/dc/dcmitype/"/>
    <ds:schemaRef ds:uri="2881d00a-dfe9-4fa0-8ac8-327db09b74d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5ce8da6-8690-4ed2-9340-92424da5c6af"/>
    <ds:schemaRef ds:uri="http://www.w3.org/XML/1998/namespace"/>
  </ds:schemaRefs>
</ds:datastoreItem>
</file>

<file path=customXml/itemProps3.xml><?xml version="1.0" encoding="utf-8"?>
<ds:datastoreItem xmlns:ds="http://schemas.openxmlformats.org/officeDocument/2006/customXml" ds:itemID="{5858052F-5DAF-4811-99C2-563ABAFFD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1d00a-dfe9-4fa0-8ac8-327db09b74d5"/>
    <ds:schemaRef ds:uri="d5ce8da6-8690-4ed2-9340-92424da5c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1556</TotalTime>
  <Words>2643</Words>
  <Application>Microsoft Office PowerPoint</Application>
  <PresentationFormat>Widescreen</PresentationFormat>
  <Paragraphs>269</Paragraphs>
  <Slides>43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Garamond</vt:lpstr>
      <vt:lpstr>Georgia</vt:lpstr>
      <vt:lpstr>Noto Sans Symbols</vt:lpstr>
      <vt:lpstr>Trebuchet MS</vt:lpstr>
      <vt:lpstr>Wingdings</vt:lpstr>
      <vt:lpstr>Custom Design</vt:lpstr>
      <vt:lpstr>Promoting Inclusion and Fairness in the Lab</vt:lpstr>
      <vt:lpstr>Land Acknowledgment</vt:lpstr>
      <vt:lpstr>Land Acknowledgment</vt:lpstr>
      <vt:lpstr>Introduction</vt:lpstr>
      <vt:lpstr>Today’s Goals</vt:lpstr>
      <vt:lpstr>Assumptions and Agreements</vt:lpstr>
      <vt:lpstr>PowerPoint Presentation</vt:lpstr>
      <vt:lpstr>Why is this important?</vt:lpstr>
      <vt:lpstr>Why is this important?</vt:lpstr>
      <vt:lpstr>Why is this important?</vt:lpstr>
      <vt:lpstr>Goals for Lab Members</vt:lpstr>
      <vt:lpstr>Equity-Mindedness</vt:lpstr>
      <vt:lpstr>Identifying Inequity</vt:lpstr>
      <vt:lpstr>Barriers to Equity</vt:lpstr>
      <vt:lpstr>PowerPoint Presentation</vt:lpstr>
      <vt:lpstr>Does Intent Matter?</vt:lpstr>
      <vt:lpstr>What Can We Do?</vt:lpstr>
      <vt:lpstr>Promoting Inclusion &amp; Equity</vt:lpstr>
      <vt:lpstr>Addressing Our Stereotypes</vt:lpstr>
      <vt:lpstr>Educating Ourselves</vt:lpstr>
      <vt:lpstr>Understanding Our Implicit Assumptions</vt:lpstr>
      <vt:lpstr>Intervention Strategies</vt:lpstr>
      <vt:lpstr>Focus on the Behavior</vt:lpstr>
      <vt:lpstr>Responding to Bias in Organizations</vt:lpstr>
      <vt:lpstr>Tips for Building an Antiracist Lab</vt:lpstr>
      <vt:lpstr>Changing Our Culture</vt:lpstr>
      <vt:lpstr>Practicing Response</vt:lpstr>
      <vt:lpstr>Scenarios</vt:lpstr>
      <vt:lpstr>Types of Bystander Responses</vt:lpstr>
      <vt:lpstr>Scenario One</vt:lpstr>
      <vt:lpstr>Scenario Two</vt:lpstr>
      <vt:lpstr>Scenario Three</vt:lpstr>
      <vt:lpstr>Scenario Four</vt:lpstr>
      <vt:lpstr>Responding to Bias</vt:lpstr>
      <vt:lpstr>Creating Antiracist Labs</vt:lpstr>
      <vt:lpstr>Creating Fair-Minded Structures</vt:lpstr>
      <vt:lpstr>Questions? </vt:lpstr>
      <vt:lpstr>Get Involved</vt:lpstr>
      <vt:lpstr>Articles on Inclusive Labs</vt:lpstr>
      <vt:lpstr>Office of the Vice Chancellor for Diversity, Equity &amp; Inclusion</vt:lpstr>
      <vt:lpstr>Contact Us</vt:lpstr>
      <vt:lpstr>Campus Resources: Support</vt:lpstr>
      <vt:lpstr>Campus Resources: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Mindedness in the College of Media</dc:title>
  <dc:creator>Wantland, Ross A</dc:creator>
  <cp:lastModifiedBy>Wantland, Ross A</cp:lastModifiedBy>
  <cp:revision>8</cp:revision>
  <dcterms:created xsi:type="dcterms:W3CDTF">2020-10-09T19:25:13Z</dcterms:created>
  <dcterms:modified xsi:type="dcterms:W3CDTF">2021-03-25T17:53:36Z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0x0101007B35C824D5A69B4D851D5DF731789809</vt:lpwstr>
  </property>
</Properties>
</file>